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71" r:id="rId2"/>
    <p:sldId id="282" r:id="rId3"/>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5268" autoAdjust="0"/>
  </p:normalViewPr>
  <p:slideViewPr>
    <p:cSldViewPr>
      <p:cViewPr varScale="1">
        <p:scale>
          <a:sx n="62" d="100"/>
          <a:sy n="62" d="100"/>
        </p:scale>
        <p:origin x="2496" y="62"/>
      </p:cViewPr>
      <p:guideLst>
        <p:guide orient="horz" pos="2880"/>
        <p:guide pos="2160"/>
      </p:guideLst>
    </p:cSldViewPr>
  </p:slideViewPr>
  <p:outlineViewPr>
    <p:cViewPr>
      <p:scale>
        <a:sx n="33" d="100"/>
        <a:sy n="33" d="100"/>
      </p:scale>
      <p:origin x="48" y="59274"/>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a:t>Key</a:t>
            </a:r>
            <a:r>
              <a:rPr lang="en-US" baseline="0" dirty="0"/>
              <a:t> Instant Recall Facts</a:t>
            </a:r>
            <a:endParaRPr lang="en-US" dirty="0"/>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dirty="0">
              <a:ln>
                <a:noFill/>
              </a:ln>
              <a:solidFill>
                <a:schemeClr val="tx1"/>
              </a:solidFill>
              <a:effectLst/>
              <a:latin typeface="Calibri" panose="020F0502020204030204"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BA934D29-56AD-4E9C-96DE-62FBA6B8D7B3}" type="datetimeFigureOut">
              <a:rPr lang="en-GB" smtClean="0"/>
              <a:t>25/01/2022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a:t>Click to edit Master title style</a:t>
            </a:r>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25/01/2022</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BA934D29-56AD-4E9C-96DE-62FBA6B8D7B3}" type="datetimeFigureOut">
              <a:rPr lang="en-GB" smtClean="0"/>
              <a:t>25/01/2022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25/01/2022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A934D29-56AD-4E9C-96DE-62FBA6B8D7B3}" type="datetimeFigureOut">
              <a:rPr lang="en-GB" smtClean="0"/>
              <a:t>25/01/2022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25/01/2022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25/01/2022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a:t>Click icon to add picture</a:t>
            </a:r>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25/01/2022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25/01/2022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25/01/2022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a:t>Click to edit Master title style</a:t>
            </a:r>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25/01/2022</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nrich.maths.org/115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5 – Spring 1</a:t>
            </a:r>
          </a:p>
        </p:txBody>
      </p:sp>
      <p:sp>
        <p:nvSpPr>
          <p:cNvPr id="3" name="Text Placeholder 2"/>
          <p:cNvSpPr>
            <a:spLocks noGrp="1"/>
          </p:cNvSpPr>
          <p:nvPr>
            <p:ph type="body" sz="quarter" idx="11"/>
          </p:nvPr>
        </p:nvSpPr>
        <p:spPr/>
        <p:txBody>
          <a:bodyPr>
            <a:normAutofit/>
          </a:bodyPr>
          <a:lstStyle/>
          <a:p>
            <a:r>
              <a:rPr lang="en-GB" dirty="0"/>
              <a:t>I can recall square numbers up to 12</a:t>
            </a:r>
            <a:r>
              <a:rPr lang="en-GB" baseline="30000" dirty="0"/>
              <a:t>2</a:t>
            </a:r>
            <a:r>
              <a:rPr lang="en-GB" dirty="0"/>
              <a:t> and their square roots. </a:t>
            </a:r>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Cycling Squares</a:t>
            </a:r>
            <a:r>
              <a:rPr lang="en-GB" altLang="en-US" dirty="0">
                <a:cs typeface="Arial" pitchFamily="34" charset="0"/>
              </a:rPr>
              <a:t> –  At </a:t>
            </a:r>
            <a:r>
              <a:rPr lang="en-GB" altLang="en-US" dirty="0">
                <a:cs typeface="Arial" pitchFamily="34" charset="0"/>
                <a:hlinkClick r:id="rId2"/>
              </a:rPr>
              <a:t>http://nrich.maths.org/1151</a:t>
            </a:r>
            <a:r>
              <a:rPr lang="en-GB" altLang="en-US" dirty="0">
                <a:cs typeface="Arial" pitchFamily="34" charset="0"/>
              </a:rPr>
              <a:t>  there is a challenge involving square numbers.  Can you complete the challenge and then create your own examples?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p:txBody>
      </p:sp>
      <mc:AlternateContent xmlns:mc="http://schemas.openxmlformats.org/markup-compatibility/2006" xmlns:a14="http://schemas.microsoft.com/office/drawing/2010/main">
        <mc:Choice Requires="a14">
          <p:graphicFrame>
            <p:nvGraphicFramePr>
              <p:cNvPr id="7" name="Content Placeholder 6"/>
              <p:cNvGraphicFramePr>
                <a:graphicFrameLocks noGrp="1"/>
              </p:cNvGraphicFramePr>
              <p:nvPr>
                <p:ph sz="quarter" idx="13"/>
                <p:extLst/>
              </p:nvPr>
            </p:nvGraphicFramePr>
            <p:xfrm>
              <a:off x="719138" y="2555877"/>
              <a:ext cx="3390900" cy="2909253"/>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831508">
                    <a:tc>
                      <a:txBody>
                        <a:bodyPr/>
                        <a:lstStyle/>
                        <a:p>
                          <a:pPr algn="ctr">
                            <a:lnSpc>
                              <a:spcPct val="115000"/>
                            </a:lnSpc>
                            <a:spcAft>
                              <a:spcPts val="0"/>
                            </a:spcAft>
                          </a:pPr>
                          <a:r>
                            <a:rPr lang="en-GB" sz="1100" dirty="0">
                              <a:effectLst/>
                            </a:rPr>
                            <a:t>1</a:t>
                          </a:r>
                          <a:r>
                            <a:rPr lang="en-GB" sz="1100" baseline="30000" dirty="0">
                              <a:effectLst/>
                            </a:rPr>
                            <a:t>2</a:t>
                          </a:r>
                          <a:r>
                            <a:rPr lang="en-GB" sz="1100" dirty="0">
                              <a:effectLst/>
                            </a:rPr>
                            <a:t> =</a:t>
                          </a:r>
                          <a:r>
                            <a:rPr lang="en-GB" sz="1100" baseline="0" dirty="0">
                              <a:effectLst/>
                            </a:rPr>
                            <a:t> 1 </a:t>
                          </a:r>
                          <a:r>
                            <a:rPr lang="en-GB" sz="1100" dirty="0">
                              <a:effectLst/>
                            </a:rPr>
                            <a:t>× 1 = 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a:effectLst/>
                            </a:rPr>
                            <a:t>2</a:t>
                          </a:r>
                          <a:r>
                            <a:rPr lang="en-GB" sz="1100" baseline="30000" dirty="0">
                              <a:effectLst/>
                            </a:rPr>
                            <a:t>2</a:t>
                          </a:r>
                          <a:r>
                            <a:rPr lang="en-GB" sz="1100" dirty="0">
                              <a:effectLst/>
                            </a:rPr>
                            <a:t> =</a:t>
                          </a:r>
                          <a:r>
                            <a:rPr lang="en-GB" sz="1100" baseline="0" dirty="0">
                              <a:effectLst/>
                            </a:rPr>
                            <a:t> 2 </a:t>
                          </a:r>
                          <a:r>
                            <a:rPr lang="en-GB" sz="1100" dirty="0">
                              <a:effectLst/>
                            </a:rPr>
                            <a:t>× 2 = 4</a:t>
                          </a:r>
                        </a:p>
                        <a:p>
                          <a:pPr algn="ctr">
                            <a:lnSpc>
                              <a:spcPct val="115000"/>
                            </a:lnSpc>
                            <a:spcAft>
                              <a:spcPts val="0"/>
                            </a:spcAft>
                          </a:pPr>
                          <a:r>
                            <a:rPr lang="en-GB" sz="1100" baseline="0" dirty="0">
                              <a:effectLst/>
                            </a:rPr>
                            <a:t>3</a:t>
                          </a:r>
                          <a:r>
                            <a:rPr lang="en-GB" sz="1100" baseline="30000" dirty="0">
                              <a:effectLst/>
                            </a:rPr>
                            <a:t>2</a:t>
                          </a:r>
                          <a:r>
                            <a:rPr lang="en-GB" sz="1100" dirty="0">
                              <a:effectLst/>
                            </a:rPr>
                            <a:t> =</a:t>
                          </a:r>
                          <a:r>
                            <a:rPr lang="en-GB" sz="1100" baseline="0" dirty="0">
                              <a:effectLst/>
                            </a:rPr>
                            <a:t> 3 </a:t>
                          </a:r>
                          <a:r>
                            <a:rPr lang="en-GB" sz="1100" dirty="0">
                              <a:effectLst/>
                            </a:rPr>
                            <a:t>× 3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a:effectLst/>
                            </a:rPr>
                            <a:t>4</a:t>
                          </a:r>
                          <a:r>
                            <a:rPr lang="en-GB" sz="1100" baseline="30000" dirty="0">
                              <a:effectLst/>
                            </a:rPr>
                            <a:t>2</a:t>
                          </a:r>
                          <a:r>
                            <a:rPr lang="en-GB" sz="1100" dirty="0">
                              <a:effectLst/>
                            </a:rPr>
                            <a:t> =</a:t>
                          </a:r>
                          <a:r>
                            <a:rPr lang="en-GB" sz="1100" baseline="0" dirty="0">
                              <a:effectLst/>
                            </a:rPr>
                            <a:t> 4 </a:t>
                          </a:r>
                          <a:r>
                            <a:rPr lang="en-GB" sz="1100" dirty="0">
                              <a:effectLst/>
                            </a:rPr>
                            <a:t>× 4 = 16</a:t>
                          </a:r>
                        </a:p>
                        <a:p>
                          <a:pPr algn="ctr">
                            <a:lnSpc>
                              <a:spcPct val="115000"/>
                            </a:lnSpc>
                            <a:spcAft>
                              <a:spcPts val="0"/>
                            </a:spcAft>
                          </a:pPr>
                          <a:r>
                            <a:rPr lang="en-GB" sz="1100" baseline="0" dirty="0">
                              <a:effectLst/>
                            </a:rPr>
                            <a:t>5</a:t>
                          </a:r>
                          <a:r>
                            <a:rPr lang="en-GB" sz="1100" baseline="30000" dirty="0">
                              <a:effectLst/>
                            </a:rPr>
                            <a:t>2</a:t>
                          </a:r>
                          <a:r>
                            <a:rPr lang="en-GB" sz="1100" dirty="0">
                              <a:effectLst/>
                            </a:rPr>
                            <a:t> =</a:t>
                          </a:r>
                          <a:r>
                            <a:rPr lang="en-GB" sz="1100" baseline="0" dirty="0">
                              <a:effectLst/>
                            </a:rPr>
                            <a:t> 5 </a:t>
                          </a:r>
                          <a:r>
                            <a:rPr lang="en-GB" sz="1100" dirty="0">
                              <a:effectLst/>
                            </a:rPr>
                            <a:t>× 5 = 25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a:effectLst/>
                            </a:rPr>
                            <a:t>6</a:t>
                          </a:r>
                          <a:r>
                            <a:rPr lang="en-GB" sz="1100" baseline="30000" dirty="0">
                              <a:effectLst/>
                            </a:rPr>
                            <a:t>2</a:t>
                          </a:r>
                          <a:r>
                            <a:rPr lang="en-GB" sz="1100" dirty="0">
                              <a:effectLst/>
                            </a:rPr>
                            <a:t> =</a:t>
                          </a:r>
                          <a:r>
                            <a:rPr lang="en-GB" sz="1100" baseline="0" dirty="0">
                              <a:effectLst/>
                            </a:rPr>
                            <a:t> 6 </a:t>
                          </a:r>
                          <a:r>
                            <a:rPr lang="en-GB" sz="1100" dirty="0">
                              <a:effectLst/>
                            </a:rPr>
                            <a:t>× 6 = 36</a:t>
                          </a:r>
                        </a:p>
                        <a:p>
                          <a:pPr algn="ctr">
                            <a:lnSpc>
                              <a:spcPct val="115000"/>
                            </a:lnSpc>
                            <a:spcAft>
                              <a:spcPts val="0"/>
                            </a:spcAft>
                          </a:pPr>
                          <a:r>
                            <a:rPr lang="en-GB" sz="1100" baseline="0" dirty="0">
                              <a:effectLst/>
                            </a:rPr>
                            <a:t>7</a:t>
                          </a:r>
                          <a:r>
                            <a:rPr lang="en-GB" sz="1100" baseline="30000" dirty="0">
                              <a:effectLst/>
                            </a:rPr>
                            <a:t>2</a:t>
                          </a:r>
                          <a:r>
                            <a:rPr lang="en-GB" sz="1100" dirty="0">
                              <a:effectLst/>
                            </a:rPr>
                            <a:t> =</a:t>
                          </a:r>
                          <a:r>
                            <a:rPr lang="en-GB" sz="1100" baseline="0" dirty="0">
                              <a:effectLst/>
                            </a:rPr>
                            <a:t> 7 </a:t>
                          </a:r>
                          <a:r>
                            <a:rPr lang="en-GB" sz="1100" dirty="0">
                              <a:effectLst/>
                            </a:rPr>
                            <a:t>× 7 = 49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a:effectLst/>
                            </a:rPr>
                            <a:t>8</a:t>
                          </a:r>
                          <a:r>
                            <a:rPr lang="en-GB" sz="1100" baseline="30000" dirty="0">
                              <a:effectLst/>
                            </a:rPr>
                            <a:t>2</a:t>
                          </a:r>
                          <a:r>
                            <a:rPr lang="en-GB" sz="1100" dirty="0">
                              <a:effectLst/>
                            </a:rPr>
                            <a:t> =</a:t>
                          </a:r>
                          <a:r>
                            <a:rPr lang="en-GB" sz="1100" baseline="0" dirty="0">
                              <a:effectLst/>
                            </a:rPr>
                            <a:t> 8 </a:t>
                          </a:r>
                          <a:r>
                            <a:rPr lang="en-GB" sz="1100" dirty="0">
                              <a:effectLst/>
                            </a:rPr>
                            <a:t>× 8 = 64</a:t>
                          </a:r>
                        </a:p>
                        <a:p>
                          <a:pPr algn="ctr">
                            <a:lnSpc>
                              <a:spcPct val="115000"/>
                            </a:lnSpc>
                            <a:spcAft>
                              <a:spcPts val="0"/>
                            </a:spcAft>
                          </a:pPr>
                          <a:r>
                            <a:rPr lang="en-GB" sz="1100" baseline="0" dirty="0">
                              <a:effectLst/>
                            </a:rPr>
                            <a:t>9</a:t>
                          </a:r>
                          <a:r>
                            <a:rPr lang="en-GB" sz="1100" baseline="30000" dirty="0">
                              <a:effectLst/>
                            </a:rPr>
                            <a:t>2</a:t>
                          </a:r>
                          <a:r>
                            <a:rPr lang="en-GB" sz="1100" dirty="0">
                              <a:effectLst/>
                            </a:rPr>
                            <a:t> =</a:t>
                          </a:r>
                          <a:r>
                            <a:rPr lang="en-GB" sz="1100" baseline="0" dirty="0">
                              <a:effectLst/>
                            </a:rPr>
                            <a:t> 9 </a:t>
                          </a:r>
                          <a:r>
                            <a:rPr lang="en-GB" sz="1100" dirty="0">
                              <a:effectLst/>
                            </a:rPr>
                            <a:t>× 9 = 81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a:effectLst/>
                            </a:rPr>
                            <a:t>10</a:t>
                          </a:r>
                          <a:r>
                            <a:rPr lang="en-GB" sz="1100" baseline="30000" dirty="0">
                              <a:effectLst/>
                            </a:rPr>
                            <a:t>2</a:t>
                          </a:r>
                          <a:r>
                            <a:rPr lang="en-GB" sz="1100" dirty="0">
                              <a:effectLst/>
                            </a:rPr>
                            <a:t> =</a:t>
                          </a:r>
                          <a:r>
                            <a:rPr lang="en-GB" sz="1100" baseline="0" dirty="0">
                              <a:effectLst/>
                            </a:rPr>
                            <a:t> 10 </a:t>
                          </a:r>
                          <a:r>
                            <a:rPr lang="en-GB" sz="1100" dirty="0">
                              <a:effectLst/>
                            </a:rPr>
                            <a:t>× 10 = 100</a:t>
                          </a:r>
                        </a:p>
                        <a:p>
                          <a:pPr algn="ctr">
                            <a:lnSpc>
                              <a:spcPct val="115000"/>
                            </a:lnSpc>
                            <a:spcAft>
                              <a:spcPts val="0"/>
                            </a:spcAft>
                          </a:pPr>
                          <a:r>
                            <a:rPr lang="en-GB" sz="1100" dirty="0">
                              <a:effectLst/>
                            </a:rPr>
                            <a:t>11</a:t>
                          </a:r>
                          <a:r>
                            <a:rPr lang="en-GB" sz="1100" baseline="30000" dirty="0">
                              <a:effectLst/>
                            </a:rPr>
                            <a:t>2</a:t>
                          </a:r>
                          <a:r>
                            <a:rPr lang="en-GB" sz="1100" dirty="0">
                              <a:effectLst/>
                            </a:rPr>
                            <a:t> =</a:t>
                          </a:r>
                          <a:r>
                            <a:rPr lang="en-GB" sz="1100" baseline="0" dirty="0">
                              <a:effectLst/>
                            </a:rPr>
                            <a:t> 11 </a:t>
                          </a:r>
                          <a:r>
                            <a:rPr lang="en-GB" sz="1100" dirty="0">
                              <a:effectLst/>
                            </a:rPr>
                            <a:t>×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a:effectLst/>
                            </a:rPr>
                            <a:t>12</a:t>
                          </a:r>
                          <a:r>
                            <a:rPr lang="en-GB" sz="1100" baseline="30000" dirty="0">
                              <a:effectLst/>
                            </a:rPr>
                            <a:t>2</a:t>
                          </a:r>
                          <a:r>
                            <a:rPr lang="en-GB" sz="1100" dirty="0">
                              <a:effectLst/>
                            </a:rPr>
                            <a:t> =</a:t>
                          </a:r>
                          <a:r>
                            <a:rPr lang="en-GB" sz="1100" baseline="0" dirty="0">
                              <a:effectLst/>
                            </a:rPr>
                            <a:t> 12 </a:t>
                          </a:r>
                          <a:r>
                            <a:rPr lang="en-GB" sz="1100" dirty="0">
                              <a:effectLst/>
                            </a:rPr>
                            <a:t>× 12 = 144</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m:t>
                                  </m:r>
                                </m:e>
                              </m:rad>
                            </m:oMath>
                          </a14:m>
                          <a:r>
                            <a:rPr lang="en-GB" sz="1100" dirty="0">
                              <a:effectLst/>
                              <a:latin typeface="Calibri"/>
                              <a:ea typeface="Calibri"/>
                              <a:cs typeface="Times New Roman"/>
                            </a:rPr>
                            <a:t> = 1</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4</m:t>
                                  </m:r>
                                </m:e>
                              </m:rad>
                            </m:oMath>
                          </a14:m>
                          <a:r>
                            <a:rPr lang="en-GB" sz="1100" dirty="0">
                              <a:effectLst/>
                              <a:latin typeface="Calibri"/>
                              <a:ea typeface="Calibri"/>
                              <a:cs typeface="Times New Roman"/>
                            </a:rPr>
                            <a:t> = 2</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9</m:t>
                                  </m:r>
                                </m:e>
                              </m:rad>
                            </m:oMath>
                          </a14:m>
                          <a:r>
                            <a:rPr lang="en-GB" sz="1100" dirty="0">
                              <a:effectLst/>
                              <a:latin typeface="Calibri"/>
                              <a:ea typeface="Calibri"/>
                              <a:cs typeface="Times New Roman"/>
                            </a:rPr>
                            <a:t> = 3</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16</m:t>
                                  </m:r>
                                </m:e>
                              </m:rad>
                            </m:oMath>
                          </a14:m>
                          <a:r>
                            <a:rPr lang="en-GB" sz="1100" dirty="0">
                              <a:effectLst/>
                              <a:latin typeface="Calibri"/>
                              <a:ea typeface="Calibri"/>
                              <a:cs typeface="Times New Roman"/>
                            </a:rPr>
                            <a:t> = 4</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25</m:t>
                                  </m:r>
                                </m:e>
                              </m:rad>
                            </m:oMath>
                          </a14:m>
                          <a:r>
                            <a:rPr lang="en-GB" sz="1100" dirty="0">
                              <a:effectLst/>
                              <a:latin typeface="Calibri"/>
                              <a:ea typeface="Calibri"/>
                              <a:cs typeface="Times New Roman"/>
                            </a:rPr>
                            <a:t> = 5</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36</m:t>
                                  </m:r>
                                </m:e>
                              </m:rad>
                            </m:oMath>
                          </a14:m>
                          <a:r>
                            <a:rPr lang="en-GB" sz="1100" dirty="0">
                              <a:effectLst/>
                              <a:latin typeface="Calibri"/>
                              <a:ea typeface="Calibri"/>
                              <a:cs typeface="Times New Roman"/>
                            </a:rPr>
                            <a:t> = 6</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49</m:t>
                                  </m:r>
                                </m:e>
                              </m:rad>
                            </m:oMath>
                          </a14:m>
                          <a:r>
                            <a:rPr lang="en-GB" sz="1100" dirty="0">
                              <a:effectLst/>
                              <a:latin typeface="Calibri"/>
                              <a:ea typeface="Calibri"/>
                              <a:cs typeface="Times New Roman"/>
                            </a:rPr>
                            <a:t> = 7</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64</m:t>
                                  </m:r>
                                </m:e>
                              </m:rad>
                            </m:oMath>
                          </a14:m>
                          <a:r>
                            <a:rPr lang="en-GB" sz="1100" dirty="0">
                              <a:effectLst/>
                              <a:latin typeface="Calibri"/>
                              <a:ea typeface="Calibri"/>
                              <a:cs typeface="Times New Roman"/>
                            </a:rPr>
                            <a:t> = 8</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81</m:t>
                                  </m:r>
                                </m:e>
                              </m:rad>
                            </m:oMath>
                          </a14:m>
                          <a:r>
                            <a:rPr lang="en-GB" sz="1100" dirty="0">
                              <a:effectLst/>
                              <a:latin typeface="Calibri"/>
                              <a:ea typeface="Calibri"/>
                              <a:cs typeface="Times New Roman"/>
                            </a:rPr>
                            <a:t> = 9</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100</m:t>
                                  </m:r>
                                </m:e>
                              </m:rad>
                            </m:oMath>
                          </a14:m>
                          <a:r>
                            <a:rPr lang="en-GB" sz="1100" dirty="0">
                              <a:effectLst/>
                              <a:latin typeface="Calibri"/>
                              <a:ea typeface="Calibri"/>
                              <a:cs typeface="Times New Roman"/>
                            </a:rPr>
                            <a:t> = 10</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121</m:t>
                                  </m:r>
                                </m:e>
                              </m:rad>
                            </m:oMath>
                          </a14:m>
                          <a:r>
                            <a:rPr lang="en-GB" sz="1100" dirty="0">
                              <a:effectLst/>
                              <a:latin typeface="Calibri"/>
                              <a:ea typeface="Calibri"/>
                              <a:cs typeface="Times New Roman"/>
                            </a:rPr>
                            <a:t> = 11</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144</m:t>
                                  </m:r>
                                </m:e>
                              </m:rad>
                            </m:oMath>
                          </a14:m>
                          <a:r>
                            <a:rPr lang="en-GB" sz="1100" dirty="0">
                              <a:effectLst/>
                              <a:latin typeface="Calibri"/>
                              <a:ea typeface="Calibri"/>
                              <a:cs typeface="Times New Roman"/>
                            </a:rPr>
                            <a:t> = 12</a:t>
                          </a: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dirty="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mc:Choice>
        <mc:Fallback xmlns="">
          <p:graphicFrame>
            <p:nvGraphicFramePr>
              <p:cNvPr id="7" name="Content Placeholder 6"/>
              <p:cNvGraphicFramePr>
                <a:graphicFrameLocks noGrp="1"/>
              </p:cNvGraphicFramePr>
              <p:nvPr>
                <p:ph sz="quarter" idx="13"/>
                <p:extLst>
                  <p:ext uri="{D42A27DB-BD31-4B8C-83A1-F6EECF244321}">
                    <p14:modId xmlns:p14="http://schemas.microsoft.com/office/powerpoint/2010/main" val="1776945909"/>
                  </p:ext>
                </p:extLst>
              </p:nvPr>
            </p:nvGraphicFramePr>
            <p:xfrm>
              <a:off x="719138" y="2555875"/>
              <a:ext cx="3390900" cy="2679192"/>
            </p:xfrm>
            <a:graphic>
              <a:graphicData uri="http://schemas.openxmlformats.org/drawingml/2006/table">
                <a:tbl>
                  <a:tblPr firstRow="1" bandRow="1">
                    <a:tableStyleId>{2D5ABB26-0587-4C30-8999-92F81FD0307C}</a:tableStyleId>
                  </a:tblPr>
                  <a:tblGrid>
                    <a:gridCol w="1695450"/>
                    <a:gridCol w="1695450"/>
                  </a:tblGrid>
                  <a:tr h="2679192">
                    <a:tc>
                      <a:txBody>
                        <a:bodyPr/>
                        <a:lstStyle/>
                        <a:p>
                          <a:pPr algn="ctr">
                            <a:lnSpc>
                              <a:spcPct val="115000"/>
                            </a:lnSpc>
                            <a:spcAft>
                              <a:spcPts val="0"/>
                            </a:spcAft>
                          </a:pPr>
                          <a:r>
                            <a:rPr lang="en-GB" sz="1100" dirty="0" smtClean="0">
                              <a:effectLst/>
                            </a:rPr>
                            <a:t>1</a:t>
                          </a:r>
                          <a:r>
                            <a:rPr lang="en-GB" sz="1100" baseline="30000" dirty="0" smtClean="0">
                              <a:effectLst/>
                            </a:rPr>
                            <a:t>2</a:t>
                          </a:r>
                          <a:r>
                            <a:rPr lang="en-GB" sz="1100" dirty="0" smtClean="0">
                              <a:effectLst/>
                            </a:rPr>
                            <a:t> =</a:t>
                          </a:r>
                          <a:r>
                            <a:rPr lang="en-GB" sz="1100" baseline="0" dirty="0" smtClean="0">
                              <a:effectLst/>
                            </a:rPr>
                            <a:t> 1 </a:t>
                          </a:r>
                          <a:r>
                            <a:rPr lang="en-GB" sz="1100" dirty="0" smtClean="0">
                              <a:effectLst/>
                            </a:rPr>
                            <a:t>× </a:t>
                          </a:r>
                          <a:r>
                            <a:rPr lang="en-GB" sz="1100" dirty="0">
                              <a:effectLst/>
                            </a:rPr>
                            <a:t>1 =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2</a:t>
                          </a:r>
                          <a:r>
                            <a:rPr lang="en-GB" sz="1100" baseline="30000" dirty="0" smtClean="0">
                              <a:effectLst/>
                            </a:rPr>
                            <a:t>2</a:t>
                          </a:r>
                          <a:r>
                            <a:rPr lang="en-GB" sz="1100" dirty="0" smtClean="0">
                              <a:effectLst/>
                            </a:rPr>
                            <a:t> =</a:t>
                          </a:r>
                          <a:r>
                            <a:rPr lang="en-GB" sz="1100" baseline="0" dirty="0" smtClean="0">
                              <a:effectLst/>
                            </a:rPr>
                            <a:t> 2 </a:t>
                          </a:r>
                          <a:r>
                            <a:rPr lang="en-GB" sz="1100" dirty="0" smtClean="0">
                              <a:effectLst/>
                            </a:rPr>
                            <a:t>× 2 = 4</a:t>
                          </a:r>
                        </a:p>
                        <a:p>
                          <a:pPr algn="ctr">
                            <a:lnSpc>
                              <a:spcPct val="115000"/>
                            </a:lnSpc>
                            <a:spcAft>
                              <a:spcPts val="0"/>
                            </a:spcAft>
                          </a:pPr>
                          <a:r>
                            <a:rPr lang="en-GB" sz="1100" baseline="0" dirty="0" smtClean="0">
                              <a:effectLst/>
                            </a:rPr>
                            <a:t>3</a:t>
                          </a:r>
                          <a:r>
                            <a:rPr lang="en-GB" sz="1100" baseline="30000" dirty="0" smtClean="0">
                              <a:effectLst/>
                            </a:rPr>
                            <a:t>2</a:t>
                          </a:r>
                          <a:r>
                            <a:rPr lang="en-GB" sz="1100" dirty="0" smtClean="0">
                              <a:effectLst/>
                            </a:rPr>
                            <a:t> =</a:t>
                          </a:r>
                          <a:r>
                            <a:rPr lang="en-GB" sz="1100" baseline="0" dirty="0" smtClean="0">
                              <a:effectLst/>
                            </a:rPr>
                            <a:t> 3 </a:t>
                          </a:r>
                          <a:r>
                            <a:rPr lang="en-GB" sz="1100" dirty="0" smtClean="0">
                              <a:effectLst/>
                            </a:rPr>
                            <a:t>× 3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4</a:t>
                          </a:r>
                          <a:r>
                            <a:rPr lang="en-GB" sz="1100" baseline="30000" dirty="0" smtClean="0">
                              <a:effectLst/>
                            </a:rPr>
                            <a:t>2</a:t>
                          </a:r>
                          <a:r>
                            <a:rPr lang="en-GB" sz="1100" dirty="0" smtClean="0">
                              <a:effectLst/>
                            </a:rPr>
                            <a:t> =</a:t>
                          </a:r>
                          <a:r>
                            <a:rPr lang="en-GB" sz="1100" baseline="0" dirty="0" smtClean="0">
                              <a:effectLst/>
                            </a:rPr>
                            <a:t> 4 </a:t>
                          </a:r>
                          <a:r>
                            <a:rPr lang="en-GB" sz="1100" dirty="0" smtClean="0">
                              <a:effectLst/>
                            </a:rPr>
                            <a:t>× 4 = 16</a:t>
                          </a:r>
                        </a:p>
                        <a:p>
                          <a:pPr algn="ctr">
                            <a:lnSpc>
                              <a:spcPct val="115000"/>
                            </a:lnSpc>
                            <a:spcAft>
                              <a:spcPts val="0"/>
                            </a:spcAft>
                          </a:pPr>
                          <a:r>
                            <a:rPr lang="en-GB" sz="1100" baseline="0" dirty="0" smtClean="0">
                              <a:effectLst/>
                            </a:rPr>
                            <a:t>5</a:t>
                          </a:r>
                          <a:r>
                            <a:rPr lang="en-GB" sz="1100" baseline="30000" dirty="0" smtClean="0">
                              <a:effectLst/>
                            </a:rPr>
                            <a:t>2</a:t>
                          </a:r>
                          <a:r>
                            <a:rPr lang="en-GB" sz="1100" dirty="0" smtClean="0">
                              <a:effectLst/>
                            </a:rPr>
                            <a:t> =</a:t>
                          </a:r>
                          <a:r>
                            <a:rPr lang="en-GB" sz="1100" baseline="0" dirty="0" smtClean="0">
                              <a:effectLst/>
                            </a:rPr>
                            <a:t> 5 </a:t>
                          </a:r>
                          <a:r>
                            <a:rPr lang="en-GB" sz="1100" dirty="0" smtClean="0">
                              <a:effectLst/>
                            </a:rPr>
                            <a:t>× 5 = 25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6</a:t>
                          </a:r>
                          <a:r>
                            <a:rPr lang="en-GB" sz="1100" baseline="30000" dirty="0" smtClean="0">
                              <a:effectLst/>
                            </a:rPr>
                            <a:t>2</a:t>
                          </a:r>
                          <a:r>
                            <a:rPr lang="en-GB" sz="1100" dirty="0" smtClean="0">
                              <a:effectLst/>
                            </a:rPr>
                            <a:t> =</a:t>
                          </a:r>
                          <a:r>
                            <a:rPr lang="en-GB" sz="1100" baseline="0" dirty="0" smtClean="0">
                              <a:effectLst/>
                            </a:rPr>
                            <a:t> 6 </a:t>
                          </a:r>
                          <a:r>
                            <a:rPr lang="en-GB" sz="1100" dirty="0" smtClean="0">
                              <a:effectLst/>
                            </a:rPr>
                            <a:t>× 6 = 36</a:t>
                          </a:r>
                        </a:p>
                        <a:p>
                          <a:pPr algn="ctr">
                            <a:lnSpc>
                              <a:spcPct val="115000"/>
                            </a:lnSpc>
                            <a:spcAft>
                              <a:spcPts val="0"/>
                            </a:spcAft>
                          </a:pPr>
                          <a:r>
                            <a:rPr lang="en-GB" sz="1100" baseline="0" dirty="0" smtClean="0">
                              <a:effectLst/>
                            </a:rPr>
                            <a:t>7</a:t>
                          </a:r>
                          <a:r>
                            <a:rPr lang="en-GB" sz="1100" baseline="30000" dirty="0" smtClean="0">
                              <a:effectLst/>
                            </a:rPr>
                            <a:t>2</a:t>
                          </a:r>
                          <a:r>
                            <a:rPr lang="en-GB" sz="1100" dirty="0" smtClean="0">
                              <a:effectLst/>
                            </a:rPr>
                            <a:t> =</a:t>
                          </a:r>
                          <a:r>
                            <a:rPr lang="en-GB" sz="1100" baseline="0" dirty="0" smtClean="0">
                              <a:effectLst/>
                            </a:rPr>
                            <a:t> 7 </a:t>
                          </a:r>
                          <a:r>
                            <a:rPr lang="en-GB" sz="1100" dirty="0" smtClean="0">
                              <a:effectLst/>
                            </a:rPr>
                            <a:t>× 7 = 49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8</a:t>
                          </a:r>
                          <a:r>
                            <a:rPr lang="en-GB" sz="1100" baseline="30000" dirty="0" smtClean="0">
                              <a:effectLst/>
                            </a:rPr>
                            <a:t>2</a:t>
                          </a:r>
                          <a:r>
                            <a:rPr lang="en-GB" sz="1100" dirty="0" smtClean="0">
                              <a:effectLst/>
                            </a:rPr>
                            <a:t> =</a:t>
                          </a:r>
                          <a:r>
                            <a:rPr lang="en-GB" sz="1100" baseline="0" dirty="0" smtClean="0">
                              <a:effectLst/>
                            </a:rPr>
                            <a:t> 8 </a:t>
                          </a:r>
                          <a:r>
                            <a:rPr lang="en-GB" sz="1100" dirty="0" smtClean="0">
                              <a:effectLst/>
                            </a:rPr>
                            <a:t>× 8 = 64</a:t>
                          </a:r>
                        </a:p>
                        <a:p>
                          <a:pPr algn="ctr">
                            <a:lnSpc>
                              <a:spcPct val="115000"/>
                            </a:lnSpc>
                            <a:spcAft>
                              <a:spcPts val="0"/>
                            </a:spcAft>
                          </a:pPr>
                          <a:r>
                            <a:rPr lang="en-GB" sz="1100" baseline="0" dirty="0" smtClean="0">
                              <a:effectLst/>
                            </a:rPr>
                            <a:t>9</a:t>
                          </a:r>
                          <a:r>
                            <a:rPr lang="en-GB" sz="1100" baseline="30000" dirty="0" smtClean="0">
                              <a:effectLst/>
                            </a:rPr>
                            <a:t>2</a:t>
                          </a:r>
                          <a:r>
                            <a:rPr lang="en-GB" sz="1100" dirty="0" smtClean="0">
                              <a:effectLst/>
                            </a:rPr>
                            <a:t> =</a:t>
                          </a:r>
                          <a:r>
                            <a:rPr lang="en-GB" sz="1100" baseline="0" dirty="0" smtClean="0">
                              <a:effectLst/>
                            </a:rPr>
                            <a:t> 9 </a:t>
                          </a:r>
                          <a:r>
                            <a:rPr lang="en-GB" sz="1100" dirty="0" smtClean="0">
                              <a:effectLst/>
                            </a:rPr>
                            <a:t>× 9 = 81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10</a:t>
                          </a:r>
                          <a:r>
                            <a:rPr lang="en-GB" sz="1100" baseline="30000" dirty="0" smtClean="0">
                              <a:effectLst/>
                            </a:rPr>
                            <a:t>2</a:t>
                          </a:r>
                          <a:r>
                            <a:rPr lang="en-GB" sz="1100" dirty="0" smtClean="0">
                              <a:effectLst/>
                            </a:rPr>
                            <a:t> =</a:t>
                          </a:r>
                          <a:r>
                            <a:rPr lang="en-GB" sz="1100" baseline="0" dirty="0" smtClean="0">
                              <a:effectLst/>
                            </a:rPr>
                            <a:t> 10 </a:t>
                          </a:r>
                          <a:r>
                            <a:rPr lang="en-GB" sz="1100" dirty="0" smtClean="0">
                              <a:effectLst/>
                            </a:rPr>
                            <a:t>× 10 = 100</a:t>
                          </a:r>
                        </a:p>
                        <a:p>
                          <a:pPr algn="ctr">
                            <a:lnSpc>
                              <a:spcPct val="115000"/>
                            </a:lnSpc>
                            <a:spcAft>
                              <a:spcPts val="0"/>
                            </a:spcAft>
                          </a:pPr>
                          <a:r>
                            <a:rPr lang="en-GB" sz="1100" dirty="0" smtClean="0">
                              <a:effectLst/>
                            </a:rPr>
                            <a:t>11</a:t>
                          </a:r>
                          <a:r>
                            <a:rPr lang="en-GB" sz="1100" baseline="30000" dirty="0" smtClean="0">
                              <a:effectLst/>
                            </a:rPr>
                            <a:t>2</a:t>
                          </a:r>
                          <a:r>
                            <a:rPr lang="en-GB" sz="1100" dirty="0" smtClean="0">
                              <a:effectLst/>
                            </a:rPr>
                            <a:t> =</a:t>
                          </a:r>
                          <a:r>
                            <a:rPr lang="en-GB" sz="1100" baseline="0" dirty="0" smtClean="0">
                              <a:effectLst/>
                            </a:rPr>
                            <a:t> 11 </a:t>
                          </a:r>
                          <a:r>
                            <a:rPr lang="en-GB" sz="1100" dirty="0" smtClean="0">
                              <a:effectLst/>
                            </a:rPr>
                            <a:t>×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12</a:t>
                          </a:r>
                          <a:r>
                            <a:rPr lang="en-GB" sz="1100" baseline="30000" dirty="0" smtClean="0">
                              <a:effectLst/>
                            </a:rPr>
                            <a:t>2</a:t>
                          </a:r>
                          <a:r>
                            <a:rPr lang="en-GB" sz="1100" dirty="0" smtClean="0">
                              <a:effectLst/>
                            </a:rPr>
                            <a:t> =</a:t>
                          </a:r>
                          <a:r>
                            <a:rPr lang="en-GB" sz="1100" baseline="0" dirty="0" smtClean="0">
                              <a:effectLst/>
                            </a:rPr>
                            <a:t> 12 </a:t>
                          </a:r>
                          <a:r>
                            <a:rPr lang="en-GB" sz="1100" dirty="0" smtClean="0">
                              <a:effectLst/>
                            </a:rPr>
                            <a:t>× 12 = 144</a:t>
                          </a:r>
                        </a:p>
                        <a:p>
                          <a:pPr algn="ctr">
                            <a:lnSpc>
                              <a:spcPct val="115000"/>
                            </a:lnSpc>
                            <a:spcAft>
                              <a:spcPts val="0"/>
                            </a:spcAft>
                          </a:pPr>
                          <a:endParaRPr lang="en-GB" sz="1100" dirty="0">
                            <a:effectLst/>
                          </a:endParaRPr>
                        </a:p>
                      </a:txBody>
                      <a:tcPr marL="68580" marR="68580" marT="0" marB="0"/>
                    </a:tc>
                    <a:tc>
                      <a:txBody>
                        <a:bodyPr/>
                        <a:lstStyle/>
                        <a:p>
                          <a:endParaRPr lang="en-US"/>
                        </a:p>
                      </a:txBody>
                      <a:tcPr marL="68580" marR="68580" marT="0" marB="0">
                        <a:blipFill rotWithShape="1">
                          <a:blip r:embed="rId3"/>
                          <a:stretch>
                            <a:fillRect l="-100360" t="-1364" r="-360"/>
                          </a:stretch>
                        </a:blipFill>
                      </a:tcPr>
                    </a:tc>
                  </a:tr>
                </a:tbl>
              </a:graphicData>
            </a:graphic>
          </p:graphicFrame>
        </mc:Fallback>
      </mc:AlternateContent>
      <p:sp>
        <p:nvSpPr>
          <p:cNvPr id="6" name="Text Placeholder 5"/>
          <p:cNvSpPr>
            <a:spLocks noGrp="1"/>
          </p:cNvSpPr>
          <p:nvPr>
            <p:ph type="body" sz="quarter" idx="14"/>
          </p:nvPr>
        </p:nvSpPr>
        <p:spPr/>
        <p:txBody>
          <a:bodyPr>
            <a:normAutofit fontScale="92500"/>
          </a:bodyPr>
          <a:lstStyle/>
          <a:p>
            <a:r>
              <a:rPr lang="en-GB" dirty="0"/>
              <a:t>Key Vocabulary</a:t>
            </a:r>
          </a:p>
          <a:p>
            <a:pPr algn="l"/>
            <a:r>
              <a:rPr lang="en-GB" b="0" u="none" dirty="0"/>
              <a:t>What is 8 </a:t>
            </a:r>
            <a:r>
              <a:rPr lang="en-GB" u="none" dirty="0"/>
              <a:t>squared</a:t>
            </a:r>
            <a:r>
              <a:rPr lang="en-GB" b="0" u="none" dirty="0"/>
              <a:t>?</a:t>
            </a:r>
          </a:p>
          <a:p>
            <a:pPr algn="l"/>
            <a:r>
              <a:rPr lang="en-GB" b="0" u="none" dirty="0"/>
              <a:t>What is 7 </a:t>
            </a:r>
            <a:r>
              <a:rPr lang="en-GB" u="none" dirty="0"/>
              <a:t>multiplied by itself</a:t>
            </a:r>
            <a:r>
              <a:rPr lang="en-GB" b="0" u="none" dirty="0"/>
              <a:t>?</a:t>
            </a:r>
          </a:p>
          <a:p>
            <a:pPr algn="l"/>
            <a:r>
              <a:rPr lang="en-GB" b="0" u="none" dirty="0"/>
              <a:t>What is the </a:t>
            </a:r>
            <a:r>
              <a:rPr lang="en-GB" u="none" dirty="0"/>
              <a:t>square root </a:t>
            </a:r>
            <a:r>
              <a:rPr lang="en-GB" b="0" u="none" dirty="0"/>
              <a:t>of 144?</a:t>
            </a:r>
          </a:p>
          <a:p>
            <a:pPr algn="l"/>
            <a:r>
              <a:rPr lang="en-GB" b="0" u="none" dirty="0"/>
              <a:t>Is 81 a </a:t>
            </a:r>
            <a:r>
              <a:rPr lang="en-GB" u="none" dirty="0"/>
              <a:t>square number</a:t>
            </a:r>
            <a:r>
              <a:rPr lang="en-GB" b="0" u="none" dirty="0"/>
              <a:t>?</a:t>
            </a:r>
          </a:p>
        </p:txBody>
      </p:sp>
      <p:sp>
        <p:nvSpPr>
          <p:cNvPr id="13" name="Text Placeholder 12"/>
          <p:cNvSpPr>
            <a:spLocks noGrp="1"/>
          </p:cNvSpPr>
          <p:nvPr>
            <p:ph type="body" sz="quarter" idx="15"/>
          </p:nvPr>
        </p:nvSpPr>
        <p:spPr>
          <a:xfrm>
            <a:off x="685801" y="5148063"/>
            <a:ext cx="5838825" cy="576065"/>
          </a:xfrm>
        </p:spPr>
        <p:txBody>
          <a:bodyPr>
            <a:normAutofit/>
          </a:bodyPr>
          <a:lstStyle/>
          <a:p>
            <a:pPr lvl="0"/>
            <a:r>
              <a:rPr lang="en-GB" dirty="0">
                <a:ea typeface="Calibri" pitchFamily="34" charset="0"/>
                <a:cs typeface="Times New Roman" pitchFamily="18" charset="0"/>
              </a:rPr>
              <a:t>Children should also be able to recognise whether a number below 150 is a square number or not. </a:t>
            </a:r>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30436738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6 – Spring 1</a:t>
            </a:r>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a:t>I can convert between decimals, fractions and percentages.</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start with tenths before moving on to hundredths.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t>Play games </a:t>
            </a:r>
            <a:r>
              <a:rPr lang="en-GB" altLang="en-US" dirty="0"/>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p:txBody>
      </p:sp>
      <p:sp>
        <p:nvSpPr>
          <p:cNvPr id="6" name="Text Placeholder 5"/>
          <p:cNvSpPr>
            <a:spLocks noGrp="1"/>
          </p:cNvSpPr>
          <p:nvPr>
            <p:ph type="body" sz="quarter" idx="14"/>
          </p:nvPr>
        </p:nvSpPr>
        <p:spPr>
          <a:xfrm>
            <a:off x="4509120" y="2627784"/>
            <a:ext cx="1944216" cy="1728192"/>
          </a:xfrm>
        </p:spPr>
        <p:txBody>
          <a:bodyPr>
            <a:normAutofit/>
          </a:bodyPr>
          <a:lstStyle/>
          <a:p>
            <a:r>
              <a:rPr lang="en-GB" dirty="0"/>
              <a:t>Key Vocabulary</a:t>
            </a:r>
          </a:p>
          <a:p>
            <a:pPr algn="l"/>
            <a:r>
              <a:rPr lang="en-GB" b="0" u="none" dirty="0"/>
              <a:t>How many </a:t>
            </a:r>
            <a:r>
              <a:rPr lang="en-GB" u="none" dirty="0"/>
              <a:t>tenths </a:t>
            </a:r>
            <a:r>
              <a:rPr lang="en-GB" b="0" u="none" dirty="0"/>
              <a:t>is 0.8?</a:t>
            </a:r>
          </a:p>
          <a:p>
            <a:pPr algn="l"/>
            <a:r>
              <a:rPr lang="en-GB" b="0" u="none" dirty="0"/>
              <a:t>How many </a:t>
            </a:r>
            <a:r>
              <a:rPr lang="en-GB" u="none" dirty="0"/>
              <a:t>hundredths</a:t>
            </a:r>
            <a:r>
              <a:rPr lang="en-GB" b="0" u="none" dirty="0"/>
              <a:t> is 0.12?</a:t>
            </a:r>
          </a:p>
          <a:p>
            <a:pPr algn="l"/>
            <a:r>
              <a:rPr lang="en-GB" b="0" u="none" dirty="0"/>
              <a:t>Write 0.75 as a </a:t>
            </a:r>
            <a:r>
              <a:rPr lang="en-GB" u="none" dirty="0"/>
              <a:t>fraction</a:t>
            </a:r>
            <a:r>
              <a:rPr lang="en-GB" b="0" u="none" dirty="0"/>
              <a:t>?</a:t>
            </a:r>
          </a:p>
          <a:p>
            <a:pPr algn="l"/>
            <a:r>
              <a:rPr lang="en-GB" b="0" u="none" dirty="0"/>
              <a:t>Write ¼ as a </a:t>
            </a:r>
            <a:r>
              <a:rPr lang="en-GB" u="none" dirty="0"/>
              <a:t>decimal</a:t>
            </a:r>
            <a:r>
              <a:rPr lang="en-GB" b="0" u="none" dirty="0"/>
              <a:t>?</a:t>
            </a:r>
          </a:p>
        </p:txBody>
      </p:sp>
      <p:sp>
        <p:nvSpPr>
          <p:cNvPr id="13" name="Text Placeholder 12"/>
          <p:cNvSpPr>
            <a:spLocks noGrp="1"/>
          </p:cNvSpPr>
          <p:nvPr>
            <p:ph type="body" sz="quarter" idx="15"/>
          </p:nvPr>
        </p:nvSpPr>
        <p:spPr>
          <a:xfrm>
            <a:off x="685801" y="4932040"/>
            <a:ext cx="5838825" cy="614165"/>
          </a:xfrm>
        </p:spPr>
        <p:txBody>
          <a:bodyPr/>
          <a:lstStyle/>
          <a:p>
            <a:pPr lvl="0"/>
            <a:r>
              <a:rPr lang="en-GB" dirty="0">
                <a:ea typeface="Calibri" pitchFamily="34" charset="0"/>
                <a:cs typeface="Times New Roman" pitchFamily="18" charset="0"/>
              </a:rPr>
              <a:t>Children should be able to convert between decimals and fractions for ½, ¼, ¾ and any number of tenths and hundredths. </a:t>
            </a:r>
            <a:endParaRPr lang="en-GB" altLang="en-US" dirty="0">
              <a:ea typeface="Calibri" pitchFamily="34" charset="0"/>
              <a:cs typeface="Times New Roman" pitchFamily="18" charset="0"/>
            </a:endParaRPr>
          </a:p>
          <a:p>
            <a:endParaRPr lang="en-GB"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nvPr>
            </p:nvGraphicFramePr>
            <p:xfrm>
              <a:off x="719138" y="2555875"/>
              <a:ext cx="3717975" cy="2956878"/>
            </p:xfrm>
            <a:graphic>
              <a:graphicData uri="http://schemas.openxmlformats.org/drawingml/2006/table">
                <a:tbl>
                  <a:tblPr firstRow="1" bandRow="1">
                    <a:tableStyleId>{5C22544A-7EE6-4342-B048-85BDC9FD1C3A}</a:tableStyleId>
                  </a:tblPr>
                  <a:tblGrid>
                    <a:gridCol w="1239325">
                      <a:extLst>
                        <a:ext uri="{9D8B030D-6E8A-4147-A177-3AD203B41FA5}">
                          <a16:colId xmlns:a16="http://schemas.microsoft.com/office/drawing/2014/main" val="20000"/>
                        </a:ext>
                      </a:extLst>
                    </a:gridCol>
                    <a:gridCol w="1239325">
                      <a:extLst>
                        <a:ext uri="{9D8B030D-6E8A-4147-A177-3AD203B41FA5}">
                          <a16:colId xmlns:a16="http://schemas.microsoft.com/office/drawing/2014/main" val="20001"/>
                        </a:ext>
                      </a:extLst>
                    </a:gridCol>
                    <a:gridCol w="1239325">
                      <a:extLst>
                        <a:ext uri="{9D8B030D-6E8A-4147-A177-3AD203B41FA5}">
                          <a16:colId xmlns:a16="http://schemas.microsoft.com/office/drawing/2014/main" val="20002"/>
                        </a:ext>
                      </a:extLst>
                    </a:gridCol>
                  </a:tblGrid>
                  <a:tr h="370840">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a:solidFill>
                              <a:schemeClr val="tx1"/>
                            </a:solidFill>
                          </a:endParaRPr>
                        </a:p>
                        <a:p>
                          <a:pPr marL="0" indent="0">
                            <a:buNone/>
                          </a:pPr>
                          <a:endParaRPr kumimoji="0" lang="en-GB" sz="500" b="0" kern="1200" dirty="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a:solidFill>
                              <a:schemeClr val="tx1"/>
                            </a:solidFill>
                          </a:endParaRPr>
                        </a:p>
                        <a:p>
                          <a:pPr marL="0" indent="0">
                            <a:buNone/>
                          </a:pPr>
                          <a:endParaRPr lang="en-GB" sz="500" dirty="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a:solidFill>
                              <a:schemeClr val="tx1"/>
                            </a:solidFill>
                          </a:endParaRPr>
                        </a:p>
                        <a:p>
                          <a:pPr marL="0" indent="0">
                            <a:buNone/>
                          </a:pPr>
                          <a:endParaRPr lang="en-GB" sz="5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5</m:t>
                                        </m:r>
                                      </m:den>
                                    </m:f>
                                  </m:e>
                                </m:box>
                                <m:r>
                                  <a:rPr lang="en-GB" sz="1600" b="0" i="0" smtClean="0">
                                    <a:solidFill>
                                      <a:schemeClr val="tx1"/>
                                    </a:solidFill>
                                    <a:latin typeface="Cambria Math"/>
                                  </a:rPr>
                                  <m:t>=0.2</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3</m:t>
                                        </m:r>
                                      </m:num>
                                      <m:den>
                                        <m:r>
                                          <a:rPr lang="en-GB" sz="1600" b="0" i="1" smtClean="0">
                                            <a:solidFill>
                                              <a:schemeClr val="tx1"/>
                                            </a:solidFill>
                                            <a:latin typeface="Cambria Math"/>
                                          </a:rPr>
                                          <m:t>5</m:t>
                                        </m:r>
                                      </m:den>
                                    </m:f>
                                  </m:e>
                                </m:box>
                                <m:r>
                                  <a:rPr lang="en-GB" sz="1600" b="0" i="0" smtClean="0">
                                    <a:solidFill>
                                      <a:schemeClr val="tx1"/>
                                    </a:solidFill>
                                    <a:latin typeface="Cambria Math"/>
                                  </a:rPr>
                                  <m:t>=0.6</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a:solidFill>
                              <a:schemeClr val="tx1"/>
                            </a:solidFill>
                          </a:endParaRPr>
                        </a:p>
                        <a:p>
                          <a:pPr marL="0" indent="0">
                            <a:buNone/>
                          </a:pPr>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a:solidFill>
                              <a:schemeClr val="tx1"/>
                            </a:solidFill>
                          </a:endParaRPr>
                        </a:p>
                        <a:p>
                          <a:endParaRPr lang="en-GB" sz="1600" dirty="0">
                            <a:solidFill>
                              <a:schemeClr val="tx1"/>
                            </a:solidFill>
                          </a:endParaRPr>
                        </a:p>
                      </a:txBody>
                      <a:tcPr>
                        <a:solidFill>
                          <a:schemeClr val="bg1"/>
                        </a:solidFill>
                      </a:tcPr>
                    </a:tc>
                    <a:extLst>
                      <a:ext uri="{0D108BD9-81ED-4DB2-BD59-A6C34878D82A}">
                        <a16:rowId xmlns:a16="http://schemas.microsoft.com/office/drawing/2014/main" val="10000"/>
                      </a:ext>
                    </a:extLst>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2006828595"/>
                  </p:ext>
                </p:extLst>
              </p:nvPr>
            </p:nvGraphicFramePr>
            <p:xfrm>
              <a:off x="719138" y="2555875"/>
              <a:ext cx="3717975" cy="2956878"/>
            </p:xfrm>
            <a:graphic>
              <a:graphicData uri="http://schemas.openxmlformats.org/drawingml/2006/table">
                <a:tbl>
                  <a:tblPr firstRow="1" bandRow="1">
                    <a:tableStyleId>{5C22544A-7EE6-4342-B048-85BDC9FD1C3A}</a:tableStyleId>
                  </a:tblPr>
                  <a:tblGrid>
                    <a:gridCol w="1239325"/>
                    <a:gridCol w="1239325"/>
                    <a:gridCol w="1239325"/>
                  </a:tblGrid>
                  <a:tr h="2956878">
                    <a:tc>
                      <a:txBody>
                        <a:bodyPr/>
                        <a:lstStyle/>
                        <a:p>
                          <a:endParaRPr lang="en-US"/>
                        </a:p>
                      </a:txBody>
                      <a:tcPr>
                        <a:blipFill rotWithShape="1">
                          <a:blip r:embed="rId2"/>
                          <a:stretch>
                            <a:fillRect l="-493" r="-200493" b="-206"/>
                          </a:stretch>
                        </a:blip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endParaRPr lang="en-US"/>
                        </a:p>
                      </a:txBody>
                      <a:tcPr>
                        <a:blipFill rotWithShape="1">
                          <a:blip r:embed="rId2"/>
                          <a:stretch>
                            <a:fillRect l="-200985" b="-206"/>
                          </a:stretch>
                        </a:blipFill>
                      </a:tcPr>
                    </a:tc>
                  </a:tr>
                </a:tbl>
              </a:graphicData>
            </a:graphic>
          </p:graphicFrame>
        </mc:Fallback>
      </mc:AlternateContent>
    </p:spTree>
    <p:extLst>
      <p:ext uri="{BB962C8B-B14F-4D97-AF65-F5344CB8AC3E}">
        <p14:creationId xmlns:p14="http://schemas.microsoft.com/office/powerpoint/2010/main" val="4886784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5859</TotalTime>
  <Words>510</Words>
  <Application>Microsoft Office PowerPoint</Application>
  <PresentationFormat>On-screen Show (4:3)</PresentationFormat>
  <Paragraphs>75</Paragraphs>
  <Slides>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Arial</vt:lpstr>
      <vt:lpstr>Bookman Old Style</vt:lpstr>
      <vt:lpstr>Calibri</vt:lpstr>
      <vt:lpstr>Cambria Math</vt:lpstr>
      <vt:lpstr>Gill Sans MT</vt:lpstr>
      <vt:lpstr>Times New Roman</vt:lpstr>
      <vt:lpstr>Wingdings</vt:lpstr>
      <vt:lpstr>Wingdings 3</vt:lpstr>
      <vt:lpstr>Origin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S Foster</cp:lastModifiedBy>
  <cp:revision>143</cp:revision>
  <dcterms:created xsi:type="dcterms:W3CDTF">2014-08-28T09:37:14Z</dcterms:created>
  <dcterms:modified xsi:type="dcterms:W3CDTF">2022-01-28T07:56:23Z</dcterms:modified>
</cp:coreProperties>
</file>