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8288000" cy="10287000"/>
  <p:notesSz cx="6858000" cy="9144000"/>
  <p:embeddedFontLst>
    <p:embeddedFont>
      <p:font typeface="Arial" panose="020B0604020202020204" pitchFamily="34" charset="0"/>
      <p:regular r:id="rId32"/>
    </p:embeddedFont>
    <p:embeddedFont>
      <p:font typeface="Calibri" panose="020F0502020204030204" pitchFamily="34" charset="0"/>
      <p:regular r:id="rId33"/>
      <p:bold r:id="rId34"/>
      <p:italic r:id="rId35"/>
      <p:boldItalic r:id="rId36"/>
    </p:embeddedFont>
    <p:embeddedFont>
      <p:font typeface="Playpen Sans" panose="020B0604020202020204" charset="0"/>
      <p:regular r:id="rId37"/>
    </p:embeddedFont>
    <p:embeddedFont>
      <p:font typeface="Playpen Sans Bold" panose="020B0604020202020204" charset="0"/>
      <p:regular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20.01.2026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However, while quick recall of times tables is important, automacy isn’t the same as memorisation. Automatic recall of times tables can involve quick number skills and using nearby known facts (such as an understanding of commutativity).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Counting will start before beginning to develop understanding and reasoning but will continue long after, until all times tables can be counted through sequentially at speed.</a:t>
            </a:r>
          </a:p>
          <a:p>
            <a:r>
              <a:rPr lang="en-US"/>
              <a:t>Counting using manipulatives should start with physical objects (shoes, socks, hands etc) before moving on to counters etc</a:t>
            </a:r>
          </a:p>
          <a:p>
            <a:r>
              <a:rPr lang="en-US"/>
              <a:t>Whenever starting children counting in a new amount, such as counting in 8s, children should be given the opportunity to see visually what that looks like to reinforce 4 x 8 looks quite big compared to 4 x 6. </a:t>
            </a:r>
          </a:p>
          <a:p>
            <a:r>
              <a:rPr lang="en-US"/>
              <a:t>Patterns could be 4 x 8 is the same as 4 x 4 doubled.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Children need experience of using concrete manipulatives such as counters or multilink cubes and pictorial representations of objects, forming arrays.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Children build on their existing understanding using arrays, turning the arrays around to show that you now have 2 groups of 3 and they will still total 6. This can then be linked to recalling multiplication facts, e.g. if they know their 2 times table as facts but not their 3 times table, they can use 2 x 3 to work out 3 x 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Even though division is not tested in the MTC, it is important that pupils have a strong understanding of the connection between multiplication and division. </a:t>
            </a:r>
          </a:p>
          <a:p>
            <a:r>
              <a:rPr lang="en-US"/>
              <a:t>Again, the use of arrays is key. Children need experience of pulling arrays apart into groups or sharing. After basic experience has been gained, the children should start to ‘see’ an array structure as 5 groups of 4 equal 20 and 20 can be split into 5 groups of 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test is designed to identify pupils who need support, not as a diagnostic tool to assess the times tables children struggle with. </a:t>
            </a:r>
          </a:p>
          <a:p>
            <a:endParaRPr lang="en-US"/>
          </a:p>
          <a:p>
            <a:r>
              <a:rPr lang="en-US"/>
              <a:t>https://www.gov.uk/government/collections/multiplication-tables-check</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It is up to individual schools to decide how the check is administered – some schools will administer individually while others will take small groups out or administer to the whole class.</a:t>
            </a:r>
          </a:p>
          <a:p>
            <a:r>
              <a:rPr lang="en-US"/>
              <a:t>A list of pupils who should not take the test can be found in the administration guidance of the MTC documentation.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Some children will be eligible for additional support (detailed in the next slide).</a:t>
            </a:r>
          </a:p>
          <a:p>
            <a:r>
              <a:rPr lang="en-US"/>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r>
              <a:rPr lang="en-US"/>
              <a:t>Children are allowed to practise before taking the check.</a:t>
            </a:r>
          </a:p>
          <a:p>
            <a:r>
              <a:rPr lang="en-US"/>
              <a:t>https://mathsframe.co.uk/en/resources/resource/477/Multiplication-Tables-Check example showing how quick the questions are/ types of questions.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Children eligible for access arrangements are:</a:t>
            </a:r>
          </a:p>
          <a:p>
            <a:r>
              <a:rPr lang="en-US"/>
              <a:t>Children with an EHC plan</a:t>
            </a:r>
          </a:p>
          <a:p>
            <a:r>
              <a:rPr lang="en-US"/>
              <a:t>Children who have provisions made in school using the SEND support system.</a:t>
            </a:r>
          </a:p>
          <a:p>
            <a:r>
              <a:rPr lang="en-US"/>
              <a:t>Children with behavioural, emotional or social difficulties </a:t>
            </a:r>
          </a:p>
          <a:p>
            <a:r>
              <a:rPr lang="en-US"/>
              <a:t>Children with EAL </a:t>
            </a:r>
          </a:p>
          <a:p>
            <a:r>
              <a:rPr lang="en-US"/>
              <a:t>Schools do not need to request permission to use access arrangements. The support should be based on the support provided in school and should not advantage or disadvantage individual children.  </a:t>
            </a:r>
          </a:p>
          <a:p>
            <a:r>
              <a:rPr lang="en-US"/>
              <a:t>A child can be assigned more than one access arrangement, if required. </a:t>
            </a:r>
          </a:p>
          <a:p>
            <a:endParaRPr lang="en-US"/>
          </a:p>
          <a:p>
            <a:r>
              <a:rPr lang="en-US"/>
              <a:t>There is no opportunity for additional time.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Some questions will be repeated across different checks, but no more than 30% of questions will be repeated in any two checks. This means that if the check gets interrupted and children need to re-start it, they will only have a minimal advantage.</a:t>
            </a:r>
          </a:p>
          <a:p>
            <a:r>
              <a:rPr lang="en-US"/>
              <a:t>During the check pupils may be able to restart if certain conditions are met (e.g. a fire alarm). </a:t>
            </a:r>
          </a:p>
          <a:p>
            <a:r>
              <a:rPr lang="en-US"/>
              <a:t>The results will be sent to the schools when all the checks have been completed but it is then up to the school if they report the results or not. </a:t>
            </a:r>
          </a:p>
          <a:p>
            <a:r>
              <a:rPr lang="en-US"/>
              <a:t>There won’t be questions from the 1 times tables (although they might be included in the  3 practice questions).</a:t>
            </a:r>
          </a:p>
          <a:p>
            <a:r>
              <a:rPr lang="en-US"/>
              <a:t>There will be a maximum of 7 questions from the 2, 5 and 10 times tables.</a:t>
            </a:r>
          </a:p>
          <a:p>
            <a:r>
              <a:rPr lang="en-US"/>
              <a:t>There is a focus on the 6, 7, 8, 9 and 12 times tables as they are the ‘most difficult’ multiplication tables.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table shows the minimum/ maximum number of questions from each times table that will be asked.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Games to try:</a:t>
            </a:r>
          </a:p>
          <a:p>
            <a:r>
              <a:rPr lang="en-US"/>
              <a:t>Climb the stairs counting in multiples</a:t>
            </a:r>
          </a:p>
          <a:p>
            <a:r>
              <a:rPr lang="en-US"/>
              <a:t>Play time tables games verbally.</a:t>
            </a:r>
          </a:p>
          <a:p>
            <a:r>
              <a:rPr lang="en-US"/>
              <a:t>Listen and sing along to times tables songs.</a:t>
            </a:r>
          </a:p>
          <a:p>
            <a:r>
              <a:rPr lang="en-US"/>
              <a:t>Take it in turns to say times tables in funny voices. </a:t>
            </a:r>
          </a:p>
          <a:p>
            <a:r>
              <a:rPr lang="en-US"/>
              <a:t>Play maths games online.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
        <p:cNvGrpSpPr/>
        <p:nvPr/>
      </p:nvGrpSpPr>
      <p:grpSpPr>
        <a:xfrm>
          <a:off x="0" y="0"/>
          <a:ext cx="0" cy="0"/>
          <a:chOff x="0" y="0"/>
          <a:chExt cx="0" cy="0"/>
        </a:xfrm>
      </p:grpSpPr>
      <p:grpSp>
        <p:nvGrpSpPr>
          <p:cNvPr id="2" name="Group 2"/>
          <p:cNvGrpSpPr/>
          <p:nvPr/>
        </p:nvGrpSpPr>
        <p:grpSpPr>
          <a:xfrm>
            <a:off x="623402" y="6233925"/>
            <a:ext cx="17041197" cy="3327176"/>
            <a:chOff x="0" y="0"/>
            <a:chExt cx="22721595" cy="4436235"/>
          </a:xfrm>
        </p:grpSpPr>
        <p:sp>
          <p:nvSpPr>
            <p:cNvPr id="3" name="Freeform 3"/>
            <p:cNvSpPr/>
            <p:nvPr/>
          </p:nvSpPr>
          <p:spPr>
            <a:xfrm>
              <a:off x="0" y="0"/>
              <a:ext cx="22721601" cy="4436240"/>
            </a:xfrm>
            <a:custGeom>
              <a:avLst/>
              <a:gdLst/>
              <a:ahLst/>
              <a:cxnLst/>
              <a:rect l="l" t="t" r="r" b="b"/>
              <a:pathLst>
                <a:path w="22721601" h="4436240">
                  <a:moveTo>
                    <a:pt x="0" y="0"/>
                  </a:moveTo>
                  <a:lnTo>
                    <a:pt x="22721601" y="0"/>
                  </a:lnTo>
                  <a:lnTo>
                    <a:pt x="22721601" y="4436240"/>
                  </a:lnTo>
                  <a:lnTo>
                    <a:pt x="0" y="4436240"/>
                  </a:lnTo>
                  <a:close/>
                </a:path>
              </a:pathLst>
            </a:custGeom>
            <a:solidFill>
              <a:srgbClr val="000000">
                <a:alpha val="0"/>
              </a:srgbClr>
            </a:solidFill>
            <a:ln w="12700">
              <a:noFill/>
            </a:ln>
          </p:spPr>
        </p:sp>
        <p:sp>
          <p:nvSpPr>
            <p:cNvPr id="4" name="TextBox 4"/>
            <p:cNvSpPr txBox="1"/>
            <p:nvPr/>
          </p:nvSpPr>
          <p:spPr>
            <a:xfrm>
              <a:off x="0" y="0"/>
              <a:ext cx="22721595" cy="4436235"/>
            </a:xfrm>
            <a:prstGeom prst="rect">
              <a:avLst/>
            </a:prstGeom>
            <a:ln>
              <a:noFill/>
            </a:ln>
          </p:spPr>
          <p:txBody>
            <a:bodyPr lIns="0" tIns="0" rIns="0" bIns="0" rtlCol="0" anchor="b"/>
            <a:lstStyle/>
            <a:p>
              <a:pPr algn="ctr">
                <a:lnSpc>
                  <a:spcPts val="10079"/>
                </a:lnSpc>
              </a:pPr>
              <a:r>
                <a:rPr lang="en-US" sz="8399">
                  <a:solidFill>
                    <a:srgbClr val="FFFFFF"/>
                  </a:solidFill>
                  <a:latin typeface="Playpen Sans"/>
                  <a:ea typeface="Playpen Sans"/>
                  <a:cs typeface="Playpen Sans"/>
                  <a:sym typeface="Playpen Sans"/>
                </a:rPr>
                <a:t>Year 4 </a:t>
              </a:r>
            </a:p>
            <a:p>
              <a:pPr algn="ctr">
                <a:lnSpc>
                  <a:spcPts val="10079"/>
                </a:lnSpc>
              </a:pPr>
              <a:r>
                <a:rPr lang="en-US" sz="8399">
                  <a:solidFill>
                    <a:srgbClr val="FFFFFF"/>
                  </a:solidFill>
                  <a:latin typeface="Playpen Sans"/>
                  <a:ea typeface="Playpen Sans"/>
                  <a:cs typeface="Playpen Sans"/>
                  <a:sym typeface="Playpen Sans"/>
                </a:rPr>
                <a:t>Multiplication Tables</a:t>
              </a:r>
            </a:p>
          </p:txBody>
        </p:sp>
      </p:grpSp>
      <p:sp>
        <p:nvSpPr>
          <p:cNvPr id="5" name="Freeform 5"/>
          <p:cNvSpPr/>
          <p:nvPr/>
        </p:nvSpPr>
        <p:spPr>
          <a:xfrm>
            <a:off x="6224834" y="386159"/>
            <a:ext cx="5838333" cy="5620755"/>
          </a:xfrm>
          <a:custGeom>
            <a:avLst/>
            <a:gdLst/>
            <a:ahLst/>
            <a:cxnLst/>
            <a:rect l="l" t="t" r="r" b="b"/>
            <a:pathLst>
              <a:path w="5838333" h="5620755">
                <a:moveTo>
                  <a:pt x="0" y="0"/>
                </a:moveTo>
                <a:lnTo>
                  <a:pt x="5838332" y="0"/>
                </a:lnTo>
                <a:lnTo>
                  <a:pt x="5838332" y="5620755"/>
                </a:lnTo>
                <a:lnTo>
                  <a:pt x="0" y="5620755"/>
                </a:lnTo>
                <a:lnTo>
                  <a:pt x="0" y="0"/>
                </a:lnTo>
                <a:close/>
              </a:path>
            </a:pathLst>
          </a:custGeom>
          <a:blipFill>
            <a:blip r:embed="rId3"/>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1705475" y="481013"/>
            <a:ext cx="9241673" cy="9241673"/>
          </a:xfrm>
          <a:custGeom>
            <a:avLst/>
            <a:gdLst/>
            <a:ahLst/>
            <a:cxnLst/>
            <a:rect l="l" t="t" r="r" b="b"/>
            <a:pathLst>
              <a:path w="9241673" h="9241673">
                <a:moveTo>
                  <a:pt x="0" y="0"/>
                </a:moveTo>
                <a:lnTo>
                  <a:pt x="9241673" y="0"/>
                </a:lnTo>
                <a:lnTo>
                  <a:pt x="9241673" y="9241673"/>
                </a:lnTo>
                <a:lnTo>
                  <a:pt x="0" y="9241673"/>
                </a:lnTo>
                <a:lnTo>
                  <a:pt x="0" y="0"/>
                </a:lnTo>
                <a:close/>
              </a:path>
            </a:pathLst>
          </a:custGeom>
          <a:blipFill>
            <a:blip r:embed="rId2"/>
            <a:stretch>
              <a:fillRect/>
            </a:stretch>
          </a:blipFill>
        </p:spPr>
      </p:sp>
      <p:sp>
        <p:nvSpPr>
          <p:cNvPr id="3" name="TextBox 3"/>
          <p:cNvSpPr txBox="1"/>
          <p:nvPr/>
        </p:nvSpPr>
        <p:spPr>
          <a:xfrm>
            <a:off x="11506200" y="397711"/>
            <a:ext cx="6324600" cy="9451305"/>
          </a:xfrm>
          <a:prstGeom prst="rect">
            <a:avLst/>
          </a:prstGeom>
        </p:spPr>
        <p:txBody>
          <a:bodyPr wrap="square" lIns="0" tIns="0" rIns="0" bIns="0" rtlCol="0" anchor="t">
            <a:spAutoFit/>
          </a:bodyPr>
          <a:lstStyle/>
          <a:p>
            <a:pPr algn="ctr">
              <a:lnSpc>
                <a:spcPts val="6719"/>
              </a:lnSpc>
            </a:pPr>
            <a:r>
              <a:rPr lang="en-US" sz="5599" b="1" dirty="0">
                <a:solidFill>
                  <a:srgbClr val="7A4900"/>
                </a:solidFill>
                <a:latin typeface="Playpen Sans Bold"/>
                <a:ea typeface="Playpen Sans Bold"/>
                <a:cs typeface="Playpen Sans Bold"/>
                <a:sym typeface="Playpen Sans Bold"/>
              </a:rPr>
              <a:t>Bronze</a:t>
            </a:r>
          </a:p>
          <a:p>
            <a:pPr algn="ctr">
              <a:lnSpc>
                <a:spcPts val="6719"/>
              </a:lnSpc>
            </a:pPr>
            <a:r>
              <a:rPr lang="en-US" sz="5599" dirty="0">
                <a:solidFill>
                  <a:srgbClr val="000000"/>
                </a:solidFill>
                <a:latin typeface="Playpen Sans"/>
                <a:ea typeface="Playpen Sans"/>
                <a:cs typeface="Playpen Sans"/>
                <a:sym typeface="Playpen Sans"/>
              </a:rPr>
              <a:t>x2, x5, x10</a:t>
            </a:r>
          </a:p>
          <a:p>
            <a:pPr algn="ctr">
              <a:lnSpc>
                <a:spcPts val="6719"/>
              </a:lnSpc>
            </a:pPr>
            <a:endParaRPr lang="en-US" sz="5599" dirty="0">
              <a:solidFill>
                <a:srgbClr val="000000"/>
              </a:solidFill>
              <a:latin typeface="Playpen Sans"/>
              <a:ea typeface="Playpen Sans"/>
              <a:cs typeface="Playpen Sans"/>
              <a:sym typeface="Playpen Sans"/>
            </a:endParaRPr>
          </a:p>
          <a:p>
            <a:pPr algn="ctr">
              <a:lnSpc>
                <a:spcPts val="6719"/>
              </a:lnSpc>
            </a:pPr>
            <a:r>
              <a:rPr lang="en-US" sz="5599" b="1" dirty="0">
                <a:solidFill>
                  <a:srgbClr val="737373"/>
                </a:solidFill>
                <a:latin typeface="Playpen Sans Bold"/>
                <a:ea typeface="Playpen Sans Bold"/>
                <a:cs typeface="Playpen Sans Bold"/>
                <a:sym typeface="Playpen Sans Bold"/>
              </a:rPr>
              <a:t>Silver</a:t>
            </a:r>
          </a:p>
          <a:p>
            <a:pPr algn="ctr">
              <a:lnSpc>
                <a:spcPts val="6719"/>
              </a:lnSpc>
            </a:pPr>
            <a:r>
              <a:rPr lang="en-US" sz="5599" dirty="0">
                <a:solidFill>
                  <a:srgbClr val="000000"/>
                </a:solidFill>
                <a:latin typeface="Playpen Sans"/>
                <a:ea typeface="Playpen Sans"/>
                <a:cs typeface="Playpen Sans"/>
                <a:sym typeface="Playpen Sans"/>
              </a:rPr>
              <a:t>x3, x4, x8</a:t>
            </a:r>
          </a:p>
          <a:p>
            <a:pPr algn="ctr">
              <a:lnSpc>
                <a:spcPts val="6719"/>
              </a:lnSpc>
            </a:pPr>
            <a:endParaRPr lang="en-US" sz="5599" dirty="0">
              <a:solidFill>
                <a:srgbClr val="000000"/>
              </a:solidFill>
              <a:latin typeface="Playpen Sans"/>
              <a:ea typeface="Playpen Sans"/>
              <a:cs typeface="Playpen Sans"/>
              <a:sym typeface="Playpen Sans"/>
            </a:endParaRPr>
          </a:p>
          <a:p>
            <a:pPr algn="ctr">
              <a:lnSpc>
                <a:spcPts val="6719"/>
              </a:lnSpc>
            </a:pPr>
            <a:r>
              <a:rPr lang="en-US" sz="5599" b="1" dirty="0">
                <a:solidFill>
                  <a:srgbClr val="7A6200"/>
                </a:solidFill>
                <a:latin typeface="Playpen Sans Bold"/>
                <a:ea typeface="Playpen Sans Bold"/>
                <a:cs typeface="Playpen Sans Bold"/>
                <a:sym typeface="Playpen Sans Bold"/>
              </a:rPr>
              <a:t>Gold</a:t>
            </a:r>
          </a:p>
          <a:p>
            <a:pPr algn="ctr">
              <a:lnSpc>
                <a:spcPts val="6719"/>
              </a:lnSpc>
            </a:pPr>
            <a:r>
              <a:rPr lang="en-US" sz="5599" dirty="0">
                <a:solidFill>
                  <a:srgbClr val="000000"/>
                </a:solidFill>
                <a:latin typeface="Playpen Sans"/>
                <a:ea typeface="Playpen Sans"/>
                <a:cs typeface="Playpen Sans"/>
                <a:sym typeface="Playpen Sans"/>
              </a:rPr>
              <a:t>x6, x7, x9</a:t>
            </a:r>
          </a:p>
          <a:p>
            <a:pPr algn="ctr">
              <a:lnSpc>
                <a:spcPts val="6719"/>
              </a:lnSpc>
            </a:pPr>
            <a:endParaRPr lang="en-US" sz="5599" dirty="0">
              <a:solidFill>
                <a:srgbClr val="000000"/>
              </a:solidFill>
              <a:latin typeface="Playpen Sans"/>
              <a:ea typeface="Playpen Sans"/>
              <a:cs typeface="Playpen Sans"/>
              <a:sym typeface="Playpen Sans"/>
            </a:endParaRPr>
          </a:p>
          <a:p>
            <a:pPr algn="ctr">
              <a:lnSpc>
                <a:spcPts val="6719"/>
              </a:lnSpc>
            </a:pPr>
            <a:r>
              <a:rPr lang="en-US" sz="5599" b="1" dirty="0">
                <a:solidFill>
                  <a:srgbClr val="B6CCD7"/>
                </a:solidFill>
                <a:latin typeface="Playpen Sans Bold"/>
                <a:ea typeface="Playpen Sans Bold"/>
                <a:cs typeface="Playpen Sans Bold"/>
                <a:sym typeface="Playpen Sans Bold"/>
              </a:rPr>
              <a:t>Platinum</a:t>
            </a:r>
          </a:p>
          <a:p>
            <a:pPr algn="ctr">
              <a:lnSpc>
                <a:spcPts val="6719"/>
              </a:lnSpc>
              <a:spcBef>
                <a:spcPct val="0"/>
              </a:spcBef>
            </a:pPr>
            <a:r>
              <a:rPr lang="en-US" sz="5599" dirty="0">
                <a:solidFill>
                  <a:srgbClr val="000000"/>
                </a:solidFill>
                <a:latin typeface="Playpen Sans"/>
                <a:ea typeface="Playpen Sans"/>
                <a:cs typeface="Playpen Sans"/>
                <a:sym typeface="Playpen Sans"/>
              </a:rPr>
              <a:t>x11, x12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1489434" y="1671637"/>
            <a:ext cx="15309133" cy="6934200"/>
          </a:xfrm>
          <a:prstGeom prst="rect">
            <a:avLst/>
          </a:prstGeom>
        </p:spPr>
        <p:txBody>
          <a:bodyPr lIns="0" tIns="0" rIns="0" bIns="0" rtlCol="0" anchor="t">
            <a:spAutoFit/>
          </a:bodyPr>
          <a:lstStyle/>
          <a:p>
            <a:pPr algn="ctr">
              <a:lnSpc>
                <a:spcPts val="5640"/>
              </a:lnSpc>
              <a:spcBef>
                <a:spcPct val="0"/>
              </a:spcBef>
            </a:pPr>
            <a:r>
              <a:rPr lang="en-US" sz="4700">
                <a:solidFill>
                  <a:srgbClr val="0F4989"/>
                </a:solidFill>
                <a:latin typeface="Playpen Sans"/>
                <a:ea typeface="Playpen Sans"/>
                <a:cs typeface="Playpen Sans"/>
                <a:sym typeface="Playpen Sans"/>
              </a:rPr>
              <a:t>If multiplication facts are learnt and stored, rather than being calculated or by skip counting repeatedly, then they will require less activity from the brain, reducing the ‘cognitive load’ and essentially ‘freeing up’ space to focus brain activity on the application of the facts NOT the facts themselves. </a:t>
            </a:r>
          </a:p>
          <a:p>
            <a:pPr algn="ctr">
              <a:lnSpc>
                <a:spcPts val="5640"/>
              </a:lnSpc>
              <a:spcBef>
                <a:spcPct val="0"/>
              </a:spcBef>
            </a:pPr>
            <a:endParaRPr lang="en-US" sz="4700">
              <a:solidFill>
                <a:srgbClr val="0F4989"/>
              </a:solidFill>
              <a:latin typeface="Playpen Sans"/>
              <a:ea typeface="Playpen Sans"/>
              <a:cs typeface="Playpen Sans"/>
              <a:sym typeface="Playpen Sans"/>
            </a:endParaRPr>
          </a:p>
          <a:p>
            <a:pPr algn="ctr">
              <a:lnSpc>
                <a:spcPts val="5640"/>
              </a:lnSpc>
              <a:spcBef>
                <a:spcPct val="0"/>
              </a:spcBef>
            </a:pPr>
            <a:endParaRPr lang="en-US" sz="4700">
              <a:solidFill>
                <a:srgbClr val="0F4989"/>
              </a:solidFill>
              <a:latin typeface="Playpen Sans"/>
              <a:ea typeface="Playpen Sans"/>
              <a:cs typeface="Playpen Sans"/>
              <a:sym typeface="Playpen Sans"/>
            </a:endParaRPr>
          </a:p>
          <a:p>
            <a:pPr algn="l">
              <a:lnSpc>
                <a:spcPts val="3960"/>
              </a:lnSpc>
              <a:spcBef>
                <a:spcPct val="0"/>
              </a:spcBef>
            </a:pPr>
            <a:endParaRPr lang="en-US" sz="4700">
              <a:solidFill>
                <a:srgbClr val="0F4989"/>
              </a:solidFill>
              <a:latin typeface="Playpen Sans"/>
              <a:ea typeface="Playpen Sans"/>
              <a:cs typeface="Playpen Sans"/>
              <a:sym typeface="Playpen Sans"/>
            </a:endParaRPr>
          </a:p>
        </p:txBody>
      </p:sp>
      <p:sp>
        <p:nvSpPr>
          <p:cNvPr id="3" name="TextBox 3"/>
          <p:cNvSpPr txBox="1"/>
          <p:nvPr/>
        </p:nvSpPr>
        <p:spPr>
          <a:xfrm>
            <a:off x="6844393" y="9545538"/>
            <a:ext cx="10888504" cy="314325"/>
          </a:xfrm>
          <a:prstGeom prst="rect">
            <a:avLst/>
          </a:prstGeom>
        </p:spPr>
        <p:txBody>
          <a:bodyPr lIns="0" tIns="0" rIns="0" bIns="0" rtlCol="0" anchor="t">
            <a:spAutoFit/>
          </a:bodyPr>
          <a:lstStyle/>
          <a:p>
            <a:pPr algn="ctr">
              <a:lnSpc>
                <a:spcPts val="2400"/>
              </a:lnSpc>
              <a:spcBef>
                <a:spcPct val="0"/>
              </a:spcBef>
            </a:pPr>
            <a:r>
              <a:rPr lang="en-US" sz="2000">
                <a:solidFill>
                  <a:srgbClr val="000000"/>
                </a:solidFill>
                <a:latin typeface="Playpen Sans"/>
                <a:ea typeface="Playpen Sans"/>
                <a:cs typeface="Playpen Sans"/>
                <a:sym typeface="Playpen Sans"/>
              </a:rPr>
              <a:t>Dehaene, S. http://win.pisavisionlab.org/teaching/burr/piazzadehaene_chapgazzaniga.pdf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6346873" y="1028700"/>
            <a:ext cx="11757448" cy="8788692"/>
          </a:xfrm>
          <a:custGeom>
            <a:avLst/>
            <a:gdLst/>
            <a:ahLst/>
            <a:cxnLst/>
            <a:rect l="l" t="t" r="r" b="b"/>
            <a:pathLst>
              <a:path w="11757448" h="8788692">
                <a:moveTo>
                  <a:pt x="0" y="0"/>
                </a:moveTo>
                <a:lnTo>
                  <a:pt x="11757448" y="0"/>
                </a:lnTo>
                <a:lnTo>
                  <a:pt x="11757448" y="8788692"/>
                </a:lnTo>
                <a:lnTo>
                  <a:pt x="0" y="8788692"/>
                </a:lnTo>
                <a:lnTo>
                  <a:pt x="0" y="0"/>
                </a:lnTo>
                <a:close/>
              </a:path>
            </a:pathLst>
          </a:custGeom>
          <a:blipFill>
            <a:blip r:embed="rId2"/>
            <a:stretch>
              <a:fillRect/>
            </a:stretch>
          </a:blipFill>
        </p:spPr>
      </p:sp>
      <p:sp>
        <p:nvSpPr>
          <p:cNvPr id="3" name="TextBox 3"/>
          <p:cNvSpPr txBox="1"/>
          <p:nvPr/>
        </p:nvSpPr>
        <p:spPr>
          <a:xfrm>
            <a:off x="4695605" y="171450"/>
            <a:ext cx="16858355" cy="723900"/>
          </a:xfrm>
          <a:prstGeom prst="rect">
            <a:avLst/>
          </a:prstGeom>
        </p:spPr>
        <p:txBody>
          <a:bodyPr lIns="0" tIns="0" rIns="0" bIns="0" rtlCol="0" anchor="t">
            <a:spAutoFit/>
          </a:bodyPr>
          <a:lstStyle/>
          <a:p>
            <a:pPr algn="l">
              <a:lnSpc>
                <a:spcPts val="5639"/>
              </a:lnSpc>
            </a:pPr>
            <a:r>
              <a:rPr lang="en-US" sz="4699" b="1">
                <a:solidFill>
                  <a:srgbClr val="0F4989"/>
                </a:solidFill>
                <a:latin typeface="Playpen Sans Bold"/>
                <a:ea typeface="Playpen Sans Bold"/>
                <a:cs typeface="Playpen Sans Bold"/>
                <a:sym typeface="Playpen Sans Bold"/>
              </a:rPr>
              <a:t>The importance of times tables</a:t>
            </a:r>
          </a:p>
        </p:txBody>
      </p:sp>
      <p:sp>
        <p:nvSpPr>
          <p:cNvPr id="4" name="TextBox 4"/>
          <p:cNvSpPr txBox="1"/>
          <p:nvPr/>
        </p:nvSpPr>
        <p:spPr>
          <a:xfrm>
            <a:off x="400945" y="1108221"/>
            <a:ext cx="5483821" cy="8382000"/>
          </a:xfrm>
          <a:prstGeom prst="rect">
            <a:avLst/>
          </a:prstGeom>
        </p:spPr>
        <p:txBody>
          <a:bodyPr lIns="0" tIns="0" rIns="0" bIns="0" rtlCol="0" anchor="t">
            <a:spAutoFit/>
          </a:bodyPr>
          <a:lstStyle/>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Fractions</a:t>
            </a:r>
          </a:p>
          <a:p>
            <a:pPr algn="l">
              <a:lnSpc>
                <a:spcPts val="3359"/>
              </a:lnSpc>
            </a:pPr>
            <a:r>
              <a:rPr lang="en-US" sz="2799">
                <a:solidFill>
                  <a:srgbClr val="0F4989"/>
                </a:solidFill>
                <a:latin typeface="Playpen Sans"/>
                <a:ea typeface="Playpen Sans"/>
                <a:cs typeface="Playpen Sans"/>
                <a:sym typeface="Playpen Sans"/>
              </a:rPr>
              <a:t>(adding/subtracting/multiplying/dividing/simplifying/ fraction of an amount/equivalent fractions/improper fractions and mixed numbers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Square and cube numbers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Prime and composite numbers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Short and long division</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Short and long multiplication</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Scale factors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Ratio</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Algebra</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Percentages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Converting measures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Area of rectangles, triangle and parallelograms</a:t>
            </a:r>
          </a:p>
          <a:p>
            <a:pPr marL="604518" lvl="1" indent="-302259" algn="l">
              <a:lnSpc>
                <a:spcPts val="3359"/>
              </a:lnSpc>
              <a:buFont typeface="Arial"/>
              <a:buChar char="•"/>
            </a:pPr>
            <a:r>
              <a:rPr lang="en-US" sz="2799">
                <a:solidFill>
                  <a:srgbClr val="0F4989"/>
                </a:solidFill>
                <a:latin typeface="Playpen Sans"/>
                <a:ea typeface="Playpen Sans"/>
                <a:cs typeface="Playpen Sans"/>
                <a:sym typeface="Playpen Sans"/>
              </a:rPr>
              <a:t>Volume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505920"/>
            <a:ext cx="16858355" cy="742950"/>
          </a:xfrm>
          <a:prstGeom prst="rect">
            <a:avLst/>
          </a:prstGeom>
        </p:spPr>
        <p:txBody>
          <a:bodyPr lIns="0" tIns="0" rIns="0" bIns="0" rtlCol="0" anchor="t">
            <a:spAutoFit/>
          </a:bodyPr>
          <a:lstStyle/>
          <a:p>
            <a:pPr algn="l">
              <a:lnSpc>
                <a:spcPts val="5879"/>
              </a:lnSpc>
            </a:pPr>
            <a:r>
              <a:rPr lang="en-US" sz="4899" b="1">
                <a:solidFill>
                  <a:srgbClr val="0F4989"/>
                </a:solidFill>
                <a:latin typeface="Playpen Sans Bold"/>
                <a:ea typeface="Playpen Sans Bold"/>
                <a:cs typeface="Playpen Sans Bold"/>
                <a:sym typeface="Playpen Sans Bold"/>
              </a:rPr>
              <a:t>Ways to support times table knowledge </a:t>
            </a:r>
          </a:p>
        </p:txBody>
      </p:sp>
      <p:sp>
        <p:nvSpPr>
          <p:cNvPr id="3" name="TextBox 3"/>
          <p:cNvSpPr txBox="1"/>
          <p:nvPr/>
        </p:nvSpPr>
        <p:spPr>
          <a:xfrm>
            <a:off x="1429645" y="2242520"/>
            <a:ext cx="16858355" cy="4711446"/>
          </a:xfrm>
          <a:prstGeom prst="rect">
            <a:avLst/>
          </a:prstGeom>
        </p:spPr>
        <p:txBody>
          <a:bodyPr lIns="0" tIns="0" rIns="0" bIns="0" rtlCol="0" anchor="t">
            <a:spAutoFit/>
          </a:bodyPr>
          <a:lstStyle/>
          <a:p>
            <a:pPr marL="1219672" lvl="1" indent="-609836" algn="l">
              <a:lnSpc>
                <a:spcPts val="5381"/>
              </a:lnSpc>
              <a:buFont typeface="Arial"/>
              <a:buChar char="•"/>
            </a:pPr>
            <a:r>
              <a:rPr lang="en-US" sz="3899">
                <a:solidFill>
                  <a:srgbClr val="000000"/>
                </a:solidFill>
                <a:latin typeface="Playpen Sans"/>
                <a:ea typeface="Playpen Sans"/>
                <a:cs typeface="Playpen Sans"/>
                <a:sym typeface="Playpen Sans"/>
              </a:rPr>
              <a:t>Count and look for patterns.</a:t>
            </a:r>
          </a:p>
          <a:p>
            <a:pPr marL="1219672" lvl="1" indent="-609836" algn="l">
              <a:lnSpc>
                <a:spcPts val="5381"/>
              </a:lnSpc>
              <a:buFont typeface="Arial"/>
              <a:buChar char="•"/>
            </a:pPr>
            <a:r>
              <a:rPr lang="en-US" sz="3899">
                <a:solidFill>
                  <a:srgbClr val="000000"/>
                </a:solidFill>
                <a:latin typeface="Playpen Sans"/>
                <a:ea typeface="Playpen Sans"/>
                <a:cs typeface="Playpen Sans"/>
                <a:sym typeface="Playpen Sans"/>
              </a:rPr>
              <a:t>Understand that multiplication is repeated addition.</a:t>
            </a:r>
          </a:p>
          <a:p>
            <a:pPr marL="1219672" lvl="1" indent="-609836" algn="l">
              <a:lnSpc>
                <a:spcPts val="5381"/>
              </a:lnSpc>
              <a:buFont typeface="Arial"/>
              <a:buChar char="•"/>
            </a:pPr>
            <a:r>
              <a:rPr lang="en-US" sz="3899">
                <a:solidFill>
                  <a:srgbClr val="000000"/>
                </a:solidFill>
                <a:latin typeface="Playpen Sans"/>
                <a:ea typeface="Playpen Sans"/>
                <a:cs typeface="Playpen Sans"/>
                <a:sym typeface="Playpen Sans"/>
              </a:rPr>
              <a:t>Remember that multiplication is commutative. </a:t>
            </a:r>
          </a:p>
          <a:p>
            <a:pPr marL="1219672" lvl="1" indent="-609836" algn="l">
              <a:lnSpc>
                <a:spcPts val="5381"/>
              </a:lnSpc>
              <a:buFont typeface="Arial"/>
              <a:buChar char="•"/>
            </a:pPr>
            <a:r>
              <a:rPr lang="en-US" sz="3899">
                <a:solidFill>
                  <a:srgbClr val="000000"/>
                </a:solidFill>
                <a:latin typeface="Playpen Sans"/>
                <a:ea typeface="Playpen Sans"/>
                <a:cs typeface="Playpen Sans"/>
                <a:sym typeface="Playpen Sans"/>
              </a:rPr>
              <a:t>Remember that multiplication is the inverse of division. </a:t>
            </a:r>
          </a:p>
          <a:p>
            <a:pPr marL="1219672" lvl="1" indent="-609836" algn="l">
              <a:lnSpc>
                <a:spcPts val="5381"/>
              </a:lnSpc>
              <a:buFont typeface="Arial"/>
              <a:buChar char="•"/>
            </a:pPr>
            <a:r>
              <a:rPr lang="en-US" sz="3899">
                <a:solidFill>
                  <a:srgbClr val="000000"/>
                </a:solidFill>
                <a:latin typeface="Playpen Sans"/>
                <a:ea typeface="Playpen Sans"/>
                <a:cs typeface="Playpen Sans"/>
                <a:sym typeface="Playpen Sans"/>
              </a:rPr>
              <a:t>Recall and utilise fact families. </a:t>
            </a:r>
          </a:p>
          <a:p>
            <a:pPr marL="1219672" lvl="1" indent="-609836" algn="l">
              <a:lnSpc>
                <a:spcPts val="5381"/>
              </a:lnSpc>
            </a:pPr>
            <a:endParaRPr lang="en-US" sz="3899">
              <a:solidFill>
                <a:srgbClr val="000000"/>
              </a:solidFill>
              <a:latin typeface="Playpen Sans"/>
              <a:ea typeface="Playpen Sans"/>
              <a:cs typeface="Playpen Sans"/>
              <a:sym typeface="Playpen Sans"/>
            </a:endParaRPr>
          </a:p>
          <a:p>
            <a:pPr algn="l">
              <a:lnSpc>
                <a:spcPts val="5381"/>
              </a:lnSpc>
            </a:pPr>
            <a:endParaRPr lang="en-US" sz="3899">
              <a:solidFill>
                <a:srgbClr val="000000"/>
              </a:solidFill>
              <a:latin typeface="Playpen Sans"/>
              <a:ea typeface="Playpen Sans"/>
              <a:cs typeface="Playpen Sans"/>
              <a:sym typeface="Play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496395"/>
            <a:ext cx="16858355" cy="723900"/>
          </a:xfrm>
          <a:prstGeom prst="rect">
            <a:avLst/>
          </a:prstGeom>
        </p:spPr>
        <p:txBody>
          <a:bodyPr lIns="0" tIns="0" rIns="0" bIns="0" rtlCol="0" anchor="t">
            <a:spAutoFit/>
          </a:bodyPr>
          <a:lstStyle/>
          <a:p>
            <a:pPr algn="l">
              <a:lnSpc>
                <a:spcPts val="5639"/>
              </a:lnSpc>
            </a:pPr>
            <a:r>
              <a:rPr lang="en-US" sz="4699" b="1">
                <a:solidFill>
                  <a:srgbClr val="0F4989"/>
                </a:solidFill>
                <a:latin typeface="Playpen Sans Bold"/>
                <a:ea typeface="Playpen Sans Bold"/>
                <a:cs typeface="Playpen Sans Bold"/>
                <a:sym typeface="Playpen Sans Bold"/>
              </a:rPr>
              <a:t>Counting and looking for patterns</a:t>
            </a:r>
          </a:p>
        </p:txBody>
      </p:sp>
      <p:sp>
        <p:nvSpPr>
          <p:cNvPr id="3" name="TextBox 3"/>
          <p:cNvSpPr txBox="1"/>
          <p:nvPr/>
        </p:nvSpPr>
        <p:spPr>
          <a:xfrm>
            <a:off x="714823" y="2073557"/>
            <a:ext cx="16858355" cy="329869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Example: Counting in 2s </a:t>
            </a:r>
          </a:p>
          <a:p>
            <a:pPr algn="ctr">
              <a:lnSpc>
                <a:spcPts val="4416"/>
              </a:lnSpc>
            </a:pPr>
            <a:r>
              <a:rPr lang="en-US" sz="3200">
                <a:solidFill>
                  <a:srgbClr val="000000"/>
                </a:solidFill>
                <a:latin typeface="Playpen Sans"/>
                <a:ea typeface="Playpen Sans"/>
                <a:cs typeface="Playpen Sans"/>
                <a:sym typeface="Playpen Sans"/>
              </a:rPr>
              <a:t>2, 4, 6, 8, 10… </a:t>
            </a:r>
          </a:p>
          <a:p>
            <a:pPr algn="l">
              <a:lnSpc>
                <a:spcPts val="4416"/>
              </a:lnSpc>
            </a:pPr>
            <a:endParaRPr lang="en-US" sz="3200">
              <a:solidFill>
                <a:srgbClr val="000000"/>
              </a:solidFill>
              <a:latin typeface="Playpen Sans"/>
              <a:ea typeface="Playpen Sans"/>
              <a:cs typeface="Playpen Sans"/>
              <a:sym typeface="Playpen Sans"/>
            </a:endParaRPr>
          </a:p>
          <a:p>
            <a:pPr marL="1000760" lvl="1" indent="-500380" algn="l">
              <a:lnSpc>
                <a:spcPts val="4416"/>
              </a:lnSpc>
              <a:buFont typeface="Arial"/>
              <a:buChar char="•"/>
            </a:pPr>
            <a:r>
              <a:rPr lang="en-US" sz="3200">
                <a:solidFill>
                  <a:srgbClr val="000000"/>
                </a:solidFill>
                <a:latin typeface="Playpen Sans"/>
                <a:ea typeface="Playpen Sans"/>
                <a:cs typeface="Playpen Sans"/>
                <a:sym typeface="Playpen Sans"/>
              </a:rPr>
              <a:t>Ensure children have a strong understanding of counting in groups first.</a:t>
            </a:r>
          </a:p>
          <a:p>
            <a:pPr marL="1000760" lvl="1" indent="-500380" algn="l">
              <a:lnSpc>
                <a:spcPts val="4416"/>
              </a:lnSpc>
              <a:buFont typeface="Arial"/>
              <a:buChar char="•"/>
            </a:pPr>
            <a:r>
              <a:rPr lang="en-US" sz="3200">
                <a:solidFill>
                  <a:srgbClr val="000000"/>
                </a:solidFill>
                <a:latin typeface="Playpen Sans"/>
                <a:ea typeface="Playpen Sans"/>
                <a:cs typeface="Playpen Sans"/>
                <a:sym typeface="Playpen Sans"/>
              </a:rPr>
              <a:t>When children are secure with counting, they can then look for patterns.</a:t>
            </a:r>
          </a:p>
          <a:p>
            <a:pPr marL="1000760" lvl="1" indent="-500380" algn="l">
              <a:lnSpc>
                <a:spcPts val="4416"/>
              </a:lnSpc>
            </a:pPr>
            <a:endParaRPr lang="en-US" sz="3200">
              <a:solidFill>
                <a:srgbClr val="000000"/>
              </a:solidFill>
              <a:latin typeface="Playpen Sans"/>
              <a:ea typeface="Playpen Sans"/>
              <a:cs typeface="Playpen Sans"/>
              <a:sym typeface="Playpen Sans"/>
            </a:endParaRPr>
          </a:p>
        </p:txBody>
      </p:sp>
      <p:sp>
        <p:nvSpPr>
          <p:cNvPr id="4" name="Freeform 4" descr="A blue and white sock  Description automatically generated"/>
          <p:cNvSpPr/>
          <p:nvPr/>
        </p:nvSpPr>
        <p:spPr>
          <a:xfrm>
            <a:off x="2774880" y="5786590"/>
            <a:ext cx="1347692" cy="2139201"/>
          </a:xfrm>
          <a:custGeom>
            <a:avLst/>
            <a:gdLst/>
            <a:ahLst/>
            <a:cxnLst/>
            <a:rect l="l" t="t" r="r" b="b"/>
            <a:pathLst>
              <a:path w="1347692" h="2139201">
                <a:moveTo>
                  <a:pt x="0" y="0"/>
                </a:moveTo>
                <a:lnTo>
                  <a:pt x="1347692" y="0"/>
                </a:lnTo>
                <a:lnTo>
                  <a:pt x="1347692" y="2139201"/>
                </a:lnTo>
                <a:lnTo>
                  <a:pt x="0" y="2139201"/>
                </a:lnTo>
                <a:lnTo>
                  <a:pt x="0" y="0"/>
                </a:lnTo>
                <a:close/>
              </a:path>
            </a:pathLst>
          </a:custGeom>
          <a:blipFill>
            <a:blip r:embed="rId3"/>
            <a:stretch>
              <a:fillRect r="-1190"/>
            </a:stretch>
          </a:blipFill>
        </p:spPr>
      </p:sp>
      <p:sp>
        <p:nvSpPr>
          <p:cNvPr id="5" name="Freeform 5" descr="A blue and white sock  Description automatically generated"/>
          <p:cNvSpPr/>
          <p:nvPr/>
        </p:nvSpPr>
        <p:spPr>
          <a:xfrm>
            <a:off x="3527355" y="5786590"/>
            <a:ext cx="1347692" cy="2139201"/>
          </a:xfrm>
          <a:custGeom>
            <a:avLst/>
            <a:gdLst/>
            <a:ahLst/>
            <a:cxnLst/>
            <a:rect l="l" t="t" r="r" b="b"/>
            <a:pathLst>
              <a:path w="1347692" h="2139201">
                <a:moveTo>
                  <a:pt x="0" y="0"/>
                </a:moveTo>
                <a:lnTo>
                  <a:pt x="1347692" y="0"/>
                </a:lnTo>
                <a:lnTo>
                  <a:pt x="1347692" y="2139201"/>
                </a:lnTo>
                <a:lnTo>
                  <a:pt x="0" y="2139201"/>
                </a:lnTo>
                <a:lnTo>
                  <a:pt x="0" y="0"/>
                </a:lnTo>
                <a:close/>
              </a:path>
            </a:pathLst>
          </a:custGeom>
          <a:blipFill>
            <a:blip r:embed="rId3"/>
            <a:stretch>
              <a:fillRect r="-1190"/>
            </a:stretch>
          </a:blipFill>
        </p:spPr>
      </p:sp>
      <p:sp>
        <p:nvSpPr>
          <p:cNvPr id="6" name="Freeform 6" descr="A blue and white sock  Description automatically generated"/>
          <p:cNvSpPr/>
          <p:nvPr/>
        </p:nvSpPr>
        <p:spPr>
          <a:xfrm>
            <a:off x="6320904" y="5786590"/>
            <a:ext cx="1347692" cy="2139201"/>
          </a:xfrm>
          <a:custGeom>
            <a:avLst/>
            <a:gdLst/>
            <a:ahLst/>
            <a:cxnLst/>
            <a:rect l="l" t="t" r="r" b="b"/>
            <a:pathLst>
              <a:path w="1347692" h="2139201">
                <a:moveTo>
                  <a:pt x="0" y="0"/>
                </a:moveTo>
                <a:lnTo>
                  <a:pt x="1347693" y="0"/>
                </a:lnTo>
                <a:lnTo>
                  <a:pt x="1347693" y="2139201"/>
                </a:lnTo>
                <a:lnTo>
                  <a:pt x="0" y="2139201"/>
                </a:lnTo>
                <a:lnTo>
                  <a:pt x="0" y="0"/>
                </a:lnTo>
                <a:close/>
              </a:path>
            </a:pathLst>
          </a:custGeom>
          <a:blipFill>
            <a:blip r:embed="rId3"/>
            <a:stretch>
              <a:fillRect r="-1190"/>
            </a:stretch>
          </a:blipFill>
        </p:spPr>
      </p:sp>
      <p:sp>
        <p:nvSpPr>
          <p:cNvPr id="7" name="Freeform 7" descr="A blue and white sock  Description automatically generated"/>
          <p:cNvSpPr/>
          <p:nvPr/>
        </p:nvSpPr>
        <p:spPr>
          <a:xfrm>
            <a:off x="7073379" y="5786590"/>
            <a:ext cx="1347692" cy="2139201"/>
          </a:xfrm>
          <a:custGeom>
            <a:avLst/>
            <a:gdLst/>
            <a:ahLst/>
            <a:cxnLst/>
            <a:rect l="l" t="t" r="r" b="b"/>
            <a:pathLst>
              <a:path w="1347692" h="2139201">
                <a:moveTo>
                  <a:pt x="0" y="0"/>
                </a:moveTo>
                <a:lnTo>
                  <a:pt x="1347693" y="0"/>
                </a:lnTo>
                <a:lnTo>
                  <a:pt x="1347693" y="2139201"/>
                </a:lnTo>
                <a:lnTo>
                  <a:pt x="0" y="2139201"/>
                </a:lnTo>
                <a:lnTo>
                  <a:pt x="0" y="0"/>
                </a:lnTo>
                <a:close/>
              </a:path>
            </a:pathLst>
          </a:custGeom>
          <a:blipFill>
            <a:blip r:embed="rId3"/>
            <a:stretch>
              <a:fillRect r="-1190"/>
            </a:stretch>
          </a:blipFill>
        </p:spPr>
      </p:sp>
      <p:sp>
        <p:nvSpPr>
          <p:cNvPr id="8" name="Freeform 8" descr="A blue and white sock  Description automatically generated"/>
          <p:cNvSpPr/>
          <p:nvPr/>
        </p:nvSpPr>
        <p:spPr>
          <a:xfrm>
            <a:off x="9866928" y="5789809"/>
            <a:ext cx="1347692" cy="2139201"/>
          </a:xfrm>
          <a:custGeom>
            <a:avLst/>
            <a:gdLst/>
            <a:ahLst/>
            <a:cxnLst/>
            <a:rect l="l" t="t" r="r" b="b"/>
            <a:pathLst>
              <a:path w="1347692" h="2139201">
                <a:moveTo>
                  <a:pt x="0" y="0"/>
                </a:moveTo>
                <a:lnTo>
                  <a:pt x="1347693" y="0"/>
                </a:lnTo>
                <a:lnTo>
                  <a:pt x="1347693" y="2139201"/>
                </a:lnTo>
                <a:lnTo>
                  <a:pt x="0" y="2139201"/>
                </a:lnTo>
                <a:lnTo>
                  <a:pt x="0" y="0"/>
                </a:lnTo>
                <a:close/>
              </a:path>
            </a:pathLst>
          </a:custGeom>
          <a:blipFill>
            <a:blip r:embed="rId3"/>
            <a:stretch>
              <a:fillRect r="-1190"/>
            </a:stretch>
          </a:blipFill>
        </p:spPr>
      </p:sp>
      <p:sp>
        <p:nvSpPr>
          <p:cNvPr id="9" name="Freeform 9" descr="A blue and white sock  Description automatically generated"/>
          <p:cNvSpPr/>
          <p:nvPr/>
        </p:nvSpPr>
        <p:spPr>
          <a:xfrm>
            <a:off x="10619403" y="5789809"/>
            <a:ext cx="1347692" cy="2139201"/>
          </a:xfrm>
          <a:custGeom>
            <a:avLst/>
            <a:gdLst/>
            <a:ahLst/>
            <a:cxnLst/>
            <a:rect l="l" t="t" r="r" b="b"/>
            <a:pathLst>
              <a:path w="1347692" h="2139201">
                <a:moveTo>
                  <a:pt x="0" y="0"/>
                </a:moveTo>
                <a:lnTo>
                  <a:pt x="1347693" y="0"/>
                </a:lnTo>
                <a:lnTo>
                  <a:pt x="1347693" y="2139201"/>
                </a:lnTo>
                <a:lnTo>
                  <a:pt x="0" y="2139201"/>
                </a:lnTo>
                <a:lnTo>
                  <a:pt x="0" y="0"/>
                </a:lnTo>
                <a:close/>
              </a:path>
            </a:pathLst>
          </a:custGeom>
          <a:blipFill>
            <a:blip r:embed="rId3"/>
            <a:stretch>
              <a:fillRect r="-1190"/>
            </a:stretch>
          </a:blipFill>
        </p:spPr>
      </p:sp>
      <p:sp>
        <p:nvSpPr>
          <p:cNvPr id="10" name="Freeform 10" descr="A blue and white sock  Description automatically generated"/>
          <p:cNvSpPr/>
          <p:nvPr/>
        </p:nvSpPr>
        <p:spPr>
          <a:xfrm>
            <a:off x="13412953" y="5786590"/>
            <a:ext cx="1347692" cy="2139201"/>
          </a:xfrm>
          <a:custGeom>
            <a:avLst/>
            <a:gdLst/>
            <a:ahLst/>
            <a:cxnLst/>
            <a:rect l="l" t="t" r="r" b="b"/>
            <a:pathLst>
              <a:path w="1347692" h="2139201">
                <a:moveTo>
                  <a:pt x="0" y="0"/>
                </a:moveTo>
                <a:lnTo>
                  <a:pt x="1347692" y="0"/>
                </a:lnTo>
                <a:lnTo>
                  <a:pt x="1347692" y="2139201"/>
                </a:lnTo>
                <a:lnTo>
                  <a:pt x="0" y="2139201"/>
                </a:lnTo>
                <a:lnTo>
                  <a:pt x="0" y="0"/>
                </a:lnTo>
                <a:close/>
              </a:path>
            </a:pathLst>
          </a:custGeom>
          <a:blipFill>
            <a:blip r:embed="rId3"/>
            <a:stretch>
              <a:fillRect r="-1190"/>
            </a:stretch>
          </a:blipFill>
        </p:spPr>
      </p:sp>
      <p:sp>
        <p:nvSpPr>
          <p:cNvPr id="11" name="Freeform 11" descr="A blue and white sock  Description automatically generated"/>
          <p:cNvSpPr/>
          <p:nvPr/>
        </p:nvSpPr>
        <p:spPr>
          <a:xfrm>
            <a:off x="14165428" y="5786590"/>
            <a:ext cx="1347692" cy="2139201"/>
          </a:xfrm>
          <a:custGeom>
            <a:avLst/>
            <a:gdLst/>
            <a:ahLst/>
            <a:cxnLst/>
            <a:rect l="l" t="t" r="r" b="b"/>
            <a:pathLst>
              <a:path w="1347692" h="2139201">
                <a:moveTo>
                  <a:pt x="0" y="0"/>
                </a:moveTo>
                <a:lnTo>
                  <a:pt x="1347692" y="0"/>
                </a:lnTo>
                <a:lnTo>
                  <a:pt x="1347692" y="2139201"/>
                </a:lnTo>
                <a:lnTo>
                  <a:pt x="0" y="2139201"/>
                </a:lnTo>
                <a:lnTo>
                  <a:pt x="0" y="0"/>
                </a:lnTo>
                <a:close/>
              </a:path>
            </a:pathLst>
          </a:custGeom>
          <a:blipFill>
            <a:blip r:embed="rId3"/>
            <a:stretch>
              <a:fillRect r="-1190"/>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400945" y="228600"/>
            <a:ext cx="16858355" cy="800100"/>
          </a:xfrm>
          <a:prstGeom prst="rect">
            <a:avLst/>
          </a:prstGeom>
        </p:spPr>
        <p:txBody>
          <a:bodyPr lIns="0" tIns="0" rIns="0" bIns="0" rtlCol="0" anchor="t">
            <a:spAutoFit/>
          </a:bodyPr>
          <a:lstStyle/>
          <a:p>
            <a:pPr algn="l">
              <a:lnSpc>
                <a:spcPts val="6359"/>
              </a:lnSpc>
            </a:pPr>
            <a:r>
              <a:rPr lang="en-US" sz="5299" b="1">
                <a:solidFill>
                  <a:srgbClr val="0F4989"/>
                </a:solidFill>
                <a:latin typeface="Playpen Sans Bold"/>
                <a:ea typeface="Playpen Sans Bold"/>
                <a:cs typeface="Playpen Sans Bold"/>
                <a:sym typeface="Playpen Sans Bold"/>
              </a:rPr>
              <a:t>Repeated addition</a:t>
            </a:r>
          </a:p>
        </p:txBody>
      </p:sp>
      <p:sp>
        <p:nvSpPr>
          <p:cNvPr id="3" name="TextBox 3"/>
          <p:cNvSpPr txBox="1"/>
          <p:nvPr/>
        </p:nvSpPr>
        <p:spPr>
          <a:xfrm>
            <a:off x="714823" y="1512884"/>
            <a:ext cx="16858355" cy="53644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Knowing that 2 x 4 is the same as 2 + 2 + 2 + 2</a:t>
            </a:r>
          </a:p>
        </p:txBody>
      </p:sp>
      <p:sp>
        <p:nvSpPr>
          <p:cNvPr id="4" name="TextBox 4"/>
          <p:cNvSpPr txBox="1"/>
          <p:nvPr/>
        </p:nvSpPr>
        <p:spPr>
          <a:xfrm>
            <a:off x="1501292" y="7102754"/>
            <a:ext cx="5925179" cy="53644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2 + 2 + 2 + 2 = ?</a:t>
            </a:r>
          </a:p>
        </p:txBody>
      </p:sp>
      <p:sp>
        <p:nvSpPr>
          <p:cNvPr id="5" name="Freeform 5"/>
          <p:cNvSpPr/>
          <p:nvPr/>
        </p:nvSpPr>
        <p:spPr>
          <a:xfrm>
            <a:off x="10132695" y="3652990"/>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6" name="Freeform 6"/>
          <p:cNvSpPr/>
          <p:nvPr/>
        </p:nvSpPr>
        <p:spPr>
          <a:xfrm>
            <a:off x="11888343" y="3652990"/>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7" name="Freeform 7"/>
          <p:cNvSpPr/>
          <p:nvPr/>
        </p:nvSpPr>
        <p:spPr>
          <a:xfrm>
            <a:off x="13643991" y="3652990"/>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8" name="Freeform 8"/>
          <p:cNvSpPr/>
          <p:nvPr/>
        </p:nvSpPr>
        <p:spPr>
          <a:xfrm>
            <a:off x="15399639" y="3652990"/>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9" name="Freeform 9"/>
          <p:cNvSpPr/>
          <p:nvPr/>
        </p:nvSpPr>
        <p:spPr>
          <a:xfrm>
            <a:off x="10132695" y="5318303"/>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10" name="Freeform 10"/>
          <p:cNvSpPr/>
          <p:nvPr/>
        </p:nvSpPr>
        <p:spPr>
          <a:xfrm>
            <a:off x="11888343" y="5318303"/>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11" name="Freeform 11"/>
          <p:cNvSpPr/>
          <p:nvPr/>
        </p:nvSpPr>
        <p:spPr>
          <a:xfrm>
            <a:off x="13643991" y="5318303"/>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12" name="Freeform 12"/>
          <p:cNvSpPr/>
          <p:nvPr/>
        </p:nvSpPr>
        <p:spPr>
          <a:xfrm>
            <a:off x="15399639" y="5318303"/>
            <a:ext cx="1522857" cy="1522857"/>
          </a:xfrm>
          <a:custGeom>
            <a:avLst/>
            <a:gdLst/>
            <a:ahLst/>
            <a:cxnLst/>
            <a:rect l="l" t="t" r="r" b="b"/>
            <a:pathLst>
              <a:path w="1522857" h="1522857">
                <a:moveTo>
                  <a:pt x="0" y="0"/>
                </a:moveTo>
                <a:lnTo>
                  <a:pt x="1522857" y="0"/>
                </a:lnTo>
                <a:lnTo>
                  <a:pt x="1522857" y="1522857"/>
                </a:lnTo>
                <a:lnTo>
                  <a:pt x="0" y="1522857"/>
                </a:lnTo>
                <a:lnTo>
                  <a:pt x="0" y="0"/>
                </a:lnTo>
                <a:close/>
              </a:path>
            </a:pathLst>
          </a:custGeom>
          <a:blipFill>
            <a:blip r:embed="rId3"/>
            <a:stretch>
              <a:fillRect/>
            </a:stretch>
          </a:blipFill>
        </p:spPr>
      </p:sp>
      <p:sp>
        <p:nvSpPr>
          <p:cNvPr id="13" name="TextBox 13"/>
          <p:cNvSpPr txBox="1"/>
          <p:nvPr/>
        </p:nvSpPr>
        <p:spPr>
          <a:xfrm>
            <a:off x="10224125" y="7102754"/>
            <a:ext cx="6606950" cy="53644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2 x 4 = ?</a:t>
            </a:r>
          </a:p>
        </p:txBody>
      </p:sp>
      <p:sp>
        <p:nvSpPr>
          <p:cNvPr id="14" name="Freeform 14" descr="A pair of red shoes  Description automatically generated"/>
          <p:cNvSpPr/>
          <p:nvPr/>
        </p:nvSpPr>
        <p:spPr>
          <a:xfrm>
            <a:off x="1961598" y="3807600"/>
            <a:ext cx="2311403" cy="1600200"/>
          </a:xfrm>
          <a:custGeom>
            <a:avLst/>
            <a:gdLst/>
            <a:ahLst/>
            <a:cxnLst/>
            <a:rect l="l" t="t" r="r" b="b"/>
            <a:pathLst>
              <a:path w="2311403" h="1600200">
                <a:moveTo>
                  <a:pt x="0" y="0"/>
                </a:moveTo>
                <a:lnTo>
                  <a:pt x="2311403" y="0"/>
                </a:lnTo>
                <a:lnTo>
                  <a:pt x="2311403" y="1600200"/>
                </a:lnTo>
                <a:lnTo>
                  <a:pt x="0" y="1600200"/>
                </a:lnTo>
                <a:lnTo>
                  <a:pt x="0" y="0"/>
                </a:lnTo>
                <a:close/>
              </a:path>
            </a:pathLst>
          </a:custGeom>
          <a:blipFill>
            <a:blip r:embed="rId4"/>
            <a:stretch>
              <a:fillRect/>
            </a:stretch>
          </a:blipFill>
        </p:spPr>
      </p:sp>
      <p:sp>
        <p:nvSpPr>
          <p:cNvPr id="15" name="Freeform 15" descr="A pair of red shoes  Description automatically generated"/>
          <p:cNvSpPr/>
          <p:nvPr/>
        </p:nvSpPr>
        <p:spPr>
          <a:xfrm>
            <a:off x="4804772" y="3798484"/>
            <a:ext cx="2311403" cy="1600200"/>
          </a:xfrm>
          <a:custGeom>
            <a:avLst/>
            <a:gdLst/>
            <a:ahLst/>
            <a:cxnLst/>
            <a:rect l="l" t="t" r="r" b="b"/>
            <a:pathLst>
              <a:path w="2311403" h="1600200">
                <a:moveTo>
                  <a:pt x="0" y="0"/>
                </a:moveTo>
                <a:lnTo>
                  <a:pt x="2311403" y="0"/>
                </a:lnTo>
                <a:lnTo>
                  <a:pt x="2311403" y="1600200"/>
                </a:lnTo>
                <a:lnTo>
                  <a:pt x="0" y="1600200"/>
                </a:lnTo>
                <a:lnTo>
                  <a:pt x="0" y="0"/>
                </a:lnTo>
                <a:close/>
              </a:path>
            </a:pathLst>
          </a:custGeom>
          <a:blipFill>
            <a:blip r:embed="rId4"/>
            <a:stretch>
              <a:fillRect/>
            </a:stretch>
          </a:blipFill>
        </p:spPr>
      </p:sp>
      <p:sp>
        <p:nvSpPr>
          <p:cNvPr id="16" name="Freeform 16" descr="A pair of red shoes  Description automatically generated"/>
          <p:cNvSpPr/>
          <p:nvPr/>
        </p:nvSpPr>
        <p:spPr>
          <a:xfrm>
            <a:off x="1961598" y="5511584"/>
            <a:ext cx="2311403" cy="1600200"/>
          </a:xfrm>
          <a:custGeom>
            <a:avLst/>
            <a:gdLst/>
            <a:ahLst/>
            <a:cxnLst/>
            <a:rect l="l" t="t" r="r" b="b"/>
            <a:pathLst>
              <a:path w="2311403" h="1600200">
                <a:moveTo>
                  <a:pt x="0" y="0"/>
                </a:moveTo>
                <a:lnTo>
                  <a:pt x="2311403" y="0"/>
                </a:lnTo>
                <a:lnTo>
                  <a:pt x="2311403" y="1600200"/>
                </a:lnTo>
                <a:lnTo>
                  <a:pt x="0" y="1600200"/>
                </a:lnTo>
                <a:lnTo>
                  <a:pt x="0" y="0"/>
                </a:lnTo>
                <a:close/>
              </a:path>
            </a:pathLst>
          </a:custGeom>
          <a:blipFill>
            <a:blip r:embed="rId4"/>
            <a:stretch>
              <a:fillRect/>
            </a:stretch>
          </a:blipFill>
        </p:spPr>
      </p:sp>
      <p:sp>
        <p:nvSpPr>
          <p:cNvPr id="17" name="Freeform 17" descr="A pair of red shoes  Description automatically generated"/>
          <p:cNvSpPr/>
          <p:nvPr/>
        </p:nvSpPr>
        <p:spPr>
          <a:xfrm>
            <a:off x="4804772" y="5502469"/>
            <a:ext cx="2311403" cy="1600200"/>
          </a:xfrm>
          <a:custGeom>
            <a:avLst/>
            <a:gdLst/>
            <a:ahLst/>
            <a:cxnLst/>
            <a:rect l="l" t="t" r="r" b="b"/>
            <a:pathLst>
              <a:path w="2311403" h="1600200">
                <a:moveTo>
                  <a:pt x="0" y="0"/>
                </a:moveTo>
                <a:lnTo>
                  <a:pt x="2311403" y="0"/>
                </a:lnTo>
                <a:lnTo>
                  <a:pt x="2311403" y="1600200"/>
                </a:lnTo>
                <a:lnTo>
                  <a:pt x="0" y="1600200"/>
                </a:lnTo>
                <a:lnTo>
                  <a:pt x="0" y="0"/>
                </a:lnTo>
                <a:close/>
              </a:path>
            </a:pathLst>
          </a:custGeom>
          <a:blipFill>
            <a:blip r:embed="rId4"/>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400945" y="276225"/>
            <a:ext cx="16858355" cy="752475"/>
          </a:xfrm>
          <a:prstGeom prst="rect">
            <a:avLst/>
          </a:prstGeom>
        </p:spPr>
        <p:txBody>
          <a:bodyPr lIns="0" tIns="0" rIns="0" bIns="0" rtlCol="0" anchor="t">
            <a:spAutoFit/>
          </a:bodyPr>
          <a:lstStyle/>
          <a:p>
            <a:pPr algn="l">
              <a:lnSpc>
                <a:spcPts val="5999"/>
              </a:lnSpc>
            </a:pPr>
            <a:r>
              <a:rPr lang="en-US" sz="4999" b="1">
                <a:solidFill>
                  <a:srgbClr val="0F4989"/>
                </a:solidFill>
                <a:latin typeface="Playpen Sans Bold"/>
                <a:ea typeface="Playpen Sans Bold"/>
                <a:cs typeface="Playpen Sans Bold"/>
                <a:sym typeface="Playpen Sans Bold"/>
              </a:rPr>
              <a:t>Multiplication is commutative</a:t>
            </a:r>
          </a:p>
        </p:txBody>
      </p:sp>
      <p:sp>
        <p:nvSpPr>
          <p:cNvPr id="3" name="TextBox 3"/>
          <p:cNvSpPr txBox="1"/>
          <p:nvPr/>
        </p:nvSpPr>
        <p:spPr>
          <a:xfrm>
            <a:off x="714823" y="1512884"/>
            <a:ext cx="16858355" cy="219379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3 x 2 is the same as 2 x 3</a:t>
            </a:r>
          </a:p>
          <a:p>
            <a:pPr algn="l">
              <a:lnSpc>
                <a:spcPts val="4416"/>
              </a:lnSpc>
            </a:pPr>
            <a:endParaRPr lang="en-US" sz="3200">
              <a:solidFill>
                <a:srgbClr val="000000"/>
              </a:solidFill>
              <a:latin typeface="Playpen Sans"/>
              <a:ea typeface="Playpen Sans"/>
              <a:cs typeface="Playpen Sans"/>
              <a:sym typeface="Playpen Sans"/>
            </a:endParaRPr>
          </a:p>
          <a:p>
            <a:pPr algn="l">
              <a:lnSpc>
                <a:spcPts val="4416"/>
              </a:lnSpc>
            </a:pPr>
            <a:r>
              <a:rPr lang="en-US" sz="3200">
                <a:solidFill>
                  <a:srgbClr val="000000"/>
                </a:solidFill>
                <a:latin typeface="Playpen Sans"/>
                <a:ea typeface="Playpen Sans"/>
                <a:cs typeface="Playpen Sans"/>
                <a:sym typeface="Playpen Sans"/>
              </a:rPr>
              <a:t>Children need to understand that multiplication can be completed in any order to produce the same answer. Sometimes this link needs to be made explicit. </a:t>
            </a:r>
          </a:p>
        </p:txBody>
      </p:sp>
      <p:sp>
        <p:nvSpPr>
          <p:cNvPr id="4" name="Freeform 4"/>
          <p:cNvSpPr/>
          <p:nvPr/>
        </p:nvSpPr>
        <p:spPr>
          <a:xfrm>
            <a:off x="1745066" y="4540568"/>
            <a:ext cx="1205865" cy="1205865"/>
          </a:xfrm>
          <a:custGeom>
            <a:avLst/>
            <a:gdLst/>
            <a:ahLst/>
            <a:cxnLst/>
            <a:rect l="l" t="t" r="r" b="b"/>
            <a:pathLst>
              <a:path w="1205865" h="1205865">
                <a:moveTo>
                  <a:pt x="0" y="0"/>
                </a:moveTo>
                <a:lnTo>
                  <a:pt x="1205865" y="0"/>
                </a:lnTo>
                <a:lnTo>
                  <a:pt x="1205865" y="1205864"/>
                </a:lnTo>
                <a:lnTo>
                  <a:pt x="0" y="1205864"/>
                </a:lnTo>
                <a:lnTo>
                  <a:pt x="0" y="0"/>
                </a:lnTo>
                <a:close/>
              </a:path>
            </a:pathLst>
          </a:custGeom>
          <a:blipFill>
            <a:blip r:embed="rId3"/>
            <a:stretch>
              <a:fillRect/>
            </a:stretch>
          </a:blipFill>
        </p:spPr>
      </p:sp>
      <p:sp>
        <p:nvSpPr>
          <p:cNvPr id="5" name="Freeform 5"/>
          <p:cNvSpPr/>
          <p:nvPr/>
        </p:nvSpPr>
        <p:spPr>
          <a:xfrm>
            <a:off x="1745066" y="600948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6" name="Freeform 6"/>
          <p:cNvSpPr/>
          <p:nvPr/>
        </p:nvSpPr>
        <p:spPr>
          <a:xfrm>
            <a:off x="3573866" y="4544920"/>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7" name="Freeform 7"/>
          <p:cNvSpPr/>
          <p:nvPr/>
        </p:nvSpPr>
        <p:spPr>
          <a:xfrm>
            <a:off x="3573866" y="600948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8" name="Freeform 8"/>
          <p:cNvSpPr/>
          <p:nvPr/>
        </p:nvSpPr>
        <p:spPr>
          <a:xfrm>
            <a:off x="5402666" y="4540568"/>
            <a:ext cx="1205865" cy="1205865"/>
          </a:xfrm>
          <a:custGeom>
            <a:avLst/>
            <a:gdLst/>
            <a:ahLst/>
            <a:cxnLst/>
            <a:rect l="l" t="t" r="r" b="b"/>
            <a:pathLst>
              <a:path w="1205865" h="1205865">
                <a:moveTo>
                  <a:pt x="0" y="0"/>
                </a:moveTo>
                <a:lnTo>
                  <a:pt x="1205865" y="0"/>
                </a:lnTo>
                <a:lnTo>
                  <a:pt x="1205865" y="1205864"/>
                </a:lnTo>
                <a:lnTo>
                  <a:pt x="0" y="1205864"/>
                </a:lnTo>
                <a:lnTo>
                  <a:pt x="0" y="0"/>
                </a:lnTo>
                <a:close/>
              </a:path>
            </a:pathLst>
          </a:custGeom>
          <a:blipFill>
            <a:blip r:embed="rId3"/>
            <a:stretch>
              <a:fillRect/>
            </a:stretch>
          </a:blipFill>
        </p:spPr>
      </p:sp>
      <p:sp>
        <p:nvSpPr>
          <p:cNvPr id="9" name="Freeform 9"/>
          <p:cNvSpPr/>
          <p:nvPr/>
        </p:nvSpPr>
        <p:spPr>
          <a:xfrm>
            <a:off x="5402666" y="600948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0" name="Freeform 10"/>
          <p:cNvSpPr/>
          <p:nvPr/>
        </p:nvSpPr>
        <p:spPr>
          <a:xfrm>
            <a:off x="11986346" y="4540568"/>
            <a:ext cx="1205865" cy="1205865"/>
          </a:xfrm>
          <a:custGeom>
            <a:avLst/>
            <a:gdLst/>
            <a:ahLst/>
            <a:cxnLst/>
            <a:rect l="l" t="t" r="r" b="b"/>
            <a:pathLst>
              <a:path w="1205865" h="1205865">
                <a:moveTo>
                  <a:pt x="0" y="0"/>
                </a:moveTo>
                <a:lnTo>
                  <a:pt x="1205865" y="0"/>
                </a:lnTo>
                <a:lnTo>
                  <a:pt x="1205865" y="1205864"/>
                </a:lnTo>
                <a:lnTo>
                  <a:pt x="0" y="1205864"/>
                </a:lnTo>
                <a:lnTo>
                  <a:pt x="0" y="0"/>
                </a:lnTo>
                <a:close/>
              </a:path>
            </a:pathLst>
          </a:custGeom>
          <a:blipFill>
            <a:blip r:embed="rId4"/>
            <a:stretch>
              <a:fillRect/>
            </a:stretch>
          </a:blipFill>
        </p:spPr>
      </p:sp>
      <p:sp>
        <p:nvSpPr>
          <p:cNvPr id="11" name="Freeform 11"/>
          <p:cNvSpPr/>
          <p:nvPr/>
        </p:nvSpPr>
        <p:spPr>
          <a:xfrm>
            <a:off x="11986346" y="591042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4"/>
            <a:stretch>
              <a:fillRect/>
            </a:stretch>
          </a:blipFill>
        </p:spPr>
      </p:sp>
      <p:sp>
        <p:nvSpPr>
          <p:cNvPr id="12" name="Freeform 12"/>
          <p:cNvSpPr/>
          <p:nvPr/>
        </p:nvSpPr>
        <p:spPr>
          <a:xfrm>
            <a:off x="11986346" y="7280272"/>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4"/>
            <a:stretch>
              <a:fillRect/>
            </a:stretch>
          </a:blipFill>
        </p:spPr>
      </p:sp>
      <p:sp>
        <p:nvSpPr>
          <p:cNvPr id="13" name="Freeform 13"/>
          <p:cNvSpPr/>
          <p:nvPr/>
        </p:nvSpPr>
        <p:spPr>
          <a:xfrm>
            <a:off x="13498154" y="4540568"/>
            <a:ext cx="1205865" cy="1205865"/>
          </a:xfrm>
          <a:custGeom>
            <a:avLst/>
            <a:gdLst/>
            <a:ahLst/>
            <a:cxnLst/>
            <a:rect l="l" t="t" r="r" b="b"/>
            <a:pathLst>
              <a:path w="1205865" h="1205865">
                <a:moveTo>
                  <a:pt x="0" y="0"/>
                </a:moveTo>
                <a:lnTo>
                  <a:pt x="1205865" y="0"/>
                </a:lnTo>
                <a:lnTo>
                  <a:pt x="1205865" y="1205864"/>
                </a:lnTo>
                <a:lnTo>
                  <a:pt x="0" y="1205864"/>
                </a:lnTo>
                <a:lnTo>
                  <a:pt x="0" y="0"/>
                </a:lnTo>
                <a:close/>
              </a:path>
            </a:pathLst>
          </a:custGeom>
          <a:blipFill>
            <a:blip r:embed="rId4"/>
            <a:stretch>
              <a:fillRect/>
            </a:stretch>
          </a:blipFill>
        </p:spPr>
      </p:sp>
      <p:sp>
        <p:nvSpPr>
          <p:cNvPr id="14" name="Freeform 14"/>
          <p:cNvSpPr/>
          <p:nvPr/>
        </p:nvSpPr>
        <p:spPr>
          <a:xfrm>
            <a:off x="13498154" y="591042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4"/>
            <a:stretch>
              <a:fillRect/>
            </a:stretch>
          </a:blipFill>
        </p:spPr>
      </p:sp>
      <p:sp>
        <p:nvSpPr>
          <p:cNvPr id="15" name="Freeform 15"/>
          <p:cNvSpPr/>
          <p:nvPr/>
        </p:nvSpPr>
        <p:spPr>
          <a:xfrm>
            <a:off x="13498154" y="7280272"/>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4"/>
            <a:stretch>
              <a:fillRect/>
            </a:stretch>
          </a:blipFill>
        </p:spPr>
      </p:sp>
      <p:sp>
        <p:nvSpPr>
          <p:cNvPr id="16" name="TextBox 16"/>
          <p:cNvSpPr txBox="1"/>
          <p:nvPr/>
        </p:nvSpPr>
        <p:spPr>
          <a:xfrm>
            <a:off x="714823" y="7550925"/>
            <a:ext cx="6582099" cy="53644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3 lots of 2 = 6</a:t>
            </a:r>
          </a:p>
        </p:txBody>
      </p:sp>
      <p:sp>
        <p:nvSpPr>
          <p:cNvPr id="17" name="TextBox 17"/>
          <p:cNvSpPr txBox="1"/>
          <p:nvPr/>
        </p:nvSpPr>
        <p:spPr>
          <a:xfrm>
            <a:off x="9901161" y="8684409"/>
            <a:ext cx="6582099" cy="53644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2 lots of 3 = 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234598" y="323850"/>
            <a:ext cx="16858355" cy="704850"/>
          </a:xfrm>
          <a:prstGeom prst="rect">
            <a:avLst/>
          </a:prstGeom>
        </p:spPr>
        <p:txBody>
          <a:bodyPr lIns="0" tIns="0" rIns="0" bIns="0" rtlCol="0" anchor="t">
            <a:spAutoFit/>
          </a:bodyPr>
          <a:lstStyle/>
          <a:p>
            <a:pPr algn="l">
              <a:lnSpc>
                <a:spcPts val="5519"/>
              </a:lnSpc>
            </a:pPr>
            <a:r>
              <a:rPr lang="en-US" sz="4599" b="1">
                <a:solidFill>
                  <a:srgbClr val="0F4989"/>
                </a:solidFill>
                <a:latin typeface="Playpen Sans Bold"/>
                <a:ea typeface="Playpen Sans Bold"/>
                <a:cs typeface="Playpen Sans Bold"/>
                <a:sym typeface="Playpen Sans Bold"/>
              </a:rPr>
              <a:t>Multiplication is the inverse of division</a:t>
            </a:r>
          </a:p>
        </p:txBody>
      </p:sp>
      <p:sp>
        <p:nvSpPr>
          <p:cNvPr id="3" name="TextBox 3"/>
          <p:cNvSpPr txBox="1"/>
          <p:nvPr/>
        </p:nvSpPr>
        <p:spPr>
          <a:xfrm>
            <a:off x="714823" y="1512884"/>
            <a:ext cx="16858355" cy="219379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20 ÷ 5 = 4 can be worked out because 5 x 4 = 20</a:t>
            </a:r>
          </a:p>
          <a:p>
            <a:pPr algn="l">
              <a:lnSpc>
                <a:spcPts val="4416"/>
              </a:lnSpc>
            </a:pPr>
            <a:endParaRPr lang="en-US" sz="3200">
              <a:solidFill>
                <a:srgbClr val="000000"/>
              </a:solidFill>
              <a:latin typeface="Playpen Sans"/>
              <a:ea typeface="Playpen Sans"/>
              <a:cs typeface="Playpen Sans"/>
              <a:sym typeface="Playpen Sans"/>
            </a:endParaRPr>
          </a:p>
          <a:p>
            <a:pPr algn="l">
              <a:lnSpc>
                <a:spcPts val="4416"/>
              </a:lnSpc>
            </a:pPr>
            <a:r>
              <a:rPr lang="en-US" sz="3200">
                <a:solidFill>
                  <a:srgbClr val="000000"/>
                </a:solidFill>
                <a:latin typeface="Playpen Sans"/>
                <a:ea typeface="Playpen Sans"/>
                <a:cs typeface="Playpen Sans"/>
                <a:sym typeface="Playpen Sans"/>
              </a:rPr>
              <a:t>Using pictorial representations (such as arrays) is useful here for children to see the link between multiplication and division. </a:t>
            </a:r>
          </a:p>
        </p:txBody>
      </p:sp>
      <p:sp>
        <p:nvSpPr>
          <p:cNvPr id="4" name="Freeform 4"/>
          <p:cNvSpPr/>
          <p:nvPr/>
        </p:nvSpPr>
        <p:spPr>
          <a:xfrm>
            <a:off x="4744536" y="4195210"/>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5" name="Freeform 5"/>
          <p:cNvSpPr/>
          <p:nvPr/>
        </p:nvSpPr>
        <p:spPr>
          <a:xfrm>
            <a:off x="4744536" y="5598366"/>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6" name="Freeform 6"/>
          <p:cNvSpPr/>
          <p:nvPr/>
        </p:nvSpPr>
        <p:spPr>
          <a:xfrm>
            <a:off x="4744536" y="7001523"/>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7" name="Freeform 7"/>
          <p:cNvSpPr/>
          <p:nvPr/>
        </p:nvSpPr>
        <p:spPr>
          <a:xfrm>
            <a:off x="4744536" y="8404689"/>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8" name="Freeform 8"/>
          <p:cNvSpPr/>
          <p:nvPr/>
        </p:nvSpPr>
        <p:spPr>
          <a:xfrm>
            <a:off x="6548952" y="4195210"/>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9" name="Freeform 9"/>
          <p:cNvSpPr/>
          <p:nvPr/>
        </p:nvSpPr>
        <p:spPr>
          <a:xfrm>
            <a:off x="6548952" y="5598366"/>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0" name="Freeform 10"/>
          <p:cNvSpPr/>
          <p:nvPr/>
        </p:nvSpPr>
        <p:spPr>
          <a:xfrm>
            <a:off x="6548952" y="7001523"/>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1" name="Freeform 11"/>
          <p:cNvSpPr/>
          <p:nvPr/>
        </p:nvSpPr>
        <p:spPr>
          <a:xfrm>
            <a:off x="6548952" y="8404689"/>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2" name="Freeform 12"/>
          <p:cNvSpPr/>
          <p:nvPr/>
        </p:nvSpPr>
        <p:spPr>
          <a:xfrm>
            <a:off x="8353368" y="4195210"/>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3" name="Freeform 13"/>
          <p:cNvSpPr/>
          <p:nvPr/>
        </p:nvSpPr>
        <p:spPr>
          <a:xfrm>
            <a:off x="8353368" y="5598366"/>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4" name="Freeform 14"/>
          <p:cNvSpPr/>
          <p:nvPr/>
        </p:nvSpPr>
        <p:spPr>
          <a:xfrm>
            <a:off x="8353368" y="7001523"/>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5" name="Freeform 15"/>
          <p:cNvSpPr/>
          <p:nvPr/>
        </p:nvSpPr>
        <p:spPr>
          <a:xfrm>
            <a:off x="8353368" y="8404689"/>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6" name="Freeform 16"/>
          <p:cNvSpPr/>
          <p:nvPr/>
        </p:nvSpPr>
        <p:spPr>
          <a:xfrm>
            <a:off x="10157784" y="420695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7" name="Freeform 17"/>
          <p:cNvSpPr/>
          <p:nvPr/>
        </p:nvSpPr>
        <p:spPr>
          <a:xfrm>
            <a:off x="10157784" y="5610111"/>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8" name="Freeform 18"/>
          <p:cNvSpPr/>
          <p:nvPr/>
        </p:nvSpPr>
        <p:spPr>
          <a:xfrm>
            <a:off x="10157784" y="7013277"/>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19" name="Freeform 19"/>
          <p:cNvSpPr/>
          <p:nvPr/>
        </p:nvSpPr>
        <p:spPr>
          <a:xfrm>
            <a:off x="10157784" y="8416433"/>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20" name="Freeform 20"/>
          <p:cNvSpPr/>
          <p:nvPr/>
        </p:nvSpPr>
        <p:spPr>
          <a:xfrm>
            <a:off x="11962200" y="4236882"/>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21" name="Freeform 21"/>
          <p:cNvSpPr/>
          <p:nvPr/>
        </p:nvSpPr>
        <p:spPr>
          <a:xfrm>
            <a:off x="11962200" y="5640038"/>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22" name="Freeform 22"/>
          <p:cNvSpPr/>
          <p:nvPr/>
        </p:nvSpPr>
        <p:spPr>
          <a:xfrm>
            <a:off x="11962200" y="7043204"/>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
        <p:nvSpPr>
          <p:cNvPr id="23" name="Freeform 23"/>
          <p:cNvSpPr/>
          <p:nvPr/>
        </p:nvSpPr>
        <p:spPr>
          <a:xfrm>
            <a:off x="11962200" y="8446360"/>
            <a:ext cx="1205865" cy="1205865"/>
          </a:xfrm>
          <a:custGeom>
            <a:avLst/>
            <a:gdLst/>
            <a:ahLst/>
            <a:cxnLst/>
            <a:rect l="l" t="t" r="r" b="b"/>
            <a:pathLst>
              <a:path w="1205865" h="1205865">
                <a:moveTo>
                  <a:pt x="0" y="0"/>
                </a:moveTo>
                <a:lnTo>
                  <a:pt x="1205865" y="0"/>
                </a:lnTo>
                <a:lnTo>
                  <a:pt x="1205865" y="1205865"/>
                </a:lnTo>
                <a:lnTo>
                  <a:pt x="0" y="1205865"/>
                </a:lnTo>
                <a:lnTo>
                  <a:pt x="0" y="0"/>
                </a:lnTo>
                <a:close/>
              </a:path>
            </a:pathLst>
          </a:custGeom>
          <a:blipFill>
            <a:blip r:embed="rId3"/>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400945" y="219075"/>
            <a:ext cx="16858355" cy="809625"/>
          </a:xfrm>
          <a:prstGeom prst="rect">
            <a:avLst/>
          </a:prstGeom>
        </p:spPr>
        <p:txBody>
          <a:bodyPr lIns="0" tIns="0" rIns="0" bIns="0" rtlCol="0" anchor="t">
            <a:spAutoFit/>
          </a:bodyPr>
          <a:lstStyle/>
          <a:p>
            <a:pPr algn="l">
              <a:lnSpc>
                <a:spcPts val="6479"/>
              </a:lnSpc>
            </a:pPr>
            <a:r>
              <a:rPr lang="en-US" sz="5399" b="1">
                <a:solidFill>
                  <a:srgbClr val="0F4989"/>
                </a:solidFill>
                <a:latin typeface="Playpen Sans Bold"/>
                <a:ea typeface="Playpen Sans Bold"/>
                <a:cs typeface="Playpen Sans Bold"/>
                <a:sym typeface="Playpen Sans Bold"/>
              </a:rPr>
              <a:t>Fact families</a:t>
            </a:r>
          </a:p>
        </p:txBody>
      </p:sp>
      <p:sp>
        <p:nvSpPr>
          <p:cNvPr id="3" name="TextBox 3"/>
          <p:cNvSpPr txBox="1"/>
          <p:nvPr/>
        </p:nvSpPr>
        <p:spPr>
          <a:xfrm>
            <a:off x="714823" y="1512884"/>
            <a:ext cx="16858355" cy="219379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4 x 5 = 20, 5 x 4 = 20, 20 ÷ 5 = 4, 20 ÷ 4 = 5</a:t>
            </a:r>
          </a:p>
          <a:p>
            <a:pPr algn="l">
              <a:lnSpc>
                <a:spcPts val="4416"/>
              </a:lnSpc>
            </a:pPr>
            <a:endParaRPr lang="en-US" sz="3200">
              <a:solidFill>
                <a:srgbClr val="000000"/>
              </a:solidFill>
              <a:latin typeface="Playpen Sans"/>
              <a:ea typeface="Playpen Sans"/>
              <a:cs typeface="Playpen Sans"/>
              <a:sym typeface="Playpen Sans"/>
            </a:endParaRPr>
          </a:p>
          <a:p>
            <a:pPr algn="l">
              <a:lnSpc>
                <a:spcPts val="4416"/>
              </a:lnSpc>
            </a:pPr>
            <a:r>
              <a:rPr lang="en-US" sz="3200">
                <a:solidFill>
                  <a:srgbClr val="000000"/>
                </a:solidFill>
                <a:latin typeface="Playpen Sans"/>
                <a:ea typeface="Playpen Sans"/>
                <a:cs typeface="Playpen Sans"/>
                <a:sym typeface="Playpen Sans"/>
              </a:rPr>
              <a:t>Due to their commutative understanding, children should also be able to see whole number families. For many children this will need to be pointed out and discussed. </a:t>
            </a:r>
          </a:p>
        </p:txBody>
      </p:sp>
      <p:grpSp>
        <p:nvGrpSpPr>
          <p:cNvPr id="4" name="Group 4"/>
          <p:cNvGrpSpPr/>
          <p:nvPr/>
        </p:nvGrpSpPr>
        <p:grpSpPr>
          <a:xfrm>
            <a:off x="8160391" y="5118097"/>
            <a:ext cx="1591808" cy="1591812"/>
            <a:chOff x="0" y="0"/>
            <a:chExt cx="2122411" cy="2122416"/>
          </a:xfrm>
        </p:grpSpPr>
        <p:sp>
          <p:nvSpPr>
            <p:cNvPr id="5" name="Freeform 5"/>
            <p:cNvSpPr/>
            <p:nvPr/>
          </p:nvSpPr>
          <p:spPr>
            <a:xfrm>
              <a:off x="0" y="0"/>
              <a:ext cx="2122424" cy="2122429"/>
            </a:xfrm>
            <a:custGeom>
              <a:avLst/>
              <a:gdLst/>
              <a:ahLst/>
              <a:cxnLst/>
              <a:rect l="l" t="t" r="r" b="b"/>
              <a:pathLst>
                <a:path w="2122424" h="2122429">
                  <a:moveTo>
                    <a:pt x="0" y="1061214"/>
                  </a:moveTo>
                  <a:cubicBezTo>
                    <a:pt x="0" y="475108"/>
                    <a:pt x="475107" y="0"/>
                    <a:pt x="1061212" y="0"/>
                  </a:cubicBezTo>
                  <a:lnTo>
                    <a:pt x="1061212" y="33909"/>
                  </a:lnTo>
                  <a:lnTo>
                    <a:pt x="1061212" y="0"/>
                  </a:lnTo>
                  <a:cubicBezTo>
                    <a:pt x="1647317" y="0"/>
                    <a:pt x="2122424" y="475108"/>
                    <a:pt x="2122424" y="1061214"/>
                  </a:cubicBezTo>
                  <a:lnTo>
                    <a:pt x="2088515" y="1061214"/>
                  </a:lnTo>
                  <a:lnTo>
                    <a:pt x="2122424" y="1061214"/>
                  </a:lnTo>
                  <a:cubicBezTo>
                    <a:pt x="2122424" y="1647321"/>
                    <a:pt x="1647317" y="2122429"/>
                    <a:pt x="1061212" y="2122429"/>
                  </a:cubicBezTo>
                  <a:lnTo>
                    <a:pt x="1061212" y="2088520"/>
                  </a:lnTo>
                  <a:lnTo>
                    <a:pt x="1061212" y="2122429"/>
                  </a:lnTo>
                  <a:cubicBezTo>
                    <a:pt x="475107" y="2122429"/>
                    <a:pt x="0" y="1647321"/>
                    <a:pt x="0" y="1061214"/>
                  </a:cubicBezTo>
                  <a:lnTo>
                    <a:pt x="33909" y="1061214"/>
                  </a:lnTo>
                  <a:lnTo>
                    <a:pt x="67691" y="1061214"/>
                  </a:lnTo>
                  <a:lnTo>
                    <a:pt x="33909" y="1061214"/>
                  </a:lnTo>
                  <a:lnTo>
                    <a:pt x="0" y="1061214"/>
                  </a:lnTo>
                  <a:moveTo>
                    <a:pt x="67691" y="1061214"/>
                  </a:moveTo>
                  <a:cubicBezTo>
                    <a:pt x="67691" y="1079883"/>
                    <a:pt x="52578" y="1095123"/>
                    <a:pt x="33782" y="1095123"/>
                  </a:cubicBezTo>
                  <a:cubicBezTo>
                    <a:pt x="14986" y="1095123"/>
                    <a:pt x="0" y="1079883"/>
                    <a:pt x="0" y="1061214"/>
                  </a:cubicBezTo>
                  <a:cubicBezTo>
                    <a:pt x="0" y="1042545"/>
                    <a:pt x="15113" y="1027305"/>
                    <a:pt x="33909" y="1027305"/>
                  </a:cubicBezTo>
                  <a:cubicBezTo>
                    <a:pt x="52705" y="1027305"/>
                    <a:pt x="67818" y="1042418"/>
                    <a:pt x="67818" y="1061214"/>
                  </a:cubicBezTo>
                  <a:cubicBezTo>
                    <a:pt x="67818" y="1609856"/>
                    <a:pt x="512572" y="2054738"/>
                    <a:pt x="1061339" y="2054738"/>
                  </a:cubicBezTo>
                  <a:cubicBezTo>
                    <a:pt x="1609979" y="2054738"/>
                    <a:pt x="2054860" y="1609983"/>
                    <a:pt x="2054860" y="1061214"/>
                  </a:cubicBezTo>
                  <a:cubicBezTo>
                    <a:pt x="2054860" y="512573"/>
                    <a:pt x="1610106" y="67691"/>
                    <a:pt x="1061339" y="67691"/>
                  </a:cubicBezTo>
                  <a:lnTo>
                    <a:pt x="1061339" y="33909"/>
                  </a:lnTo>
                  <a:lnTo>
                    <a:pt x="1061339" y="67691"/>
                  </a:lnTo>
                  <a:cubicBezTo>
                    <a:pt x="512699" y="67691"/>
                    <a:pt x="67818" y="512446"/>
                    <a:pt x="67818" y="1061214"/>
                  </a:cubicBezTo>
                  <a:close/>
                </a:path>
              </a:pathLst>
            </a:custGeom>
            <a:solidFill>
              <a:srgbClr val="000000"/>
            </a:solidFill>
            <a:ln w="12700">
              <a:solidFill>
                <a:srgbClr val="000000"/>
              </a:solidFill>
            </a:ln>
          </p:spPr>
        </p:sp>
        <p:sp>
          <p:nvSpPr>
            <p:cNvPr id="6" name="TextBox 6"/>
            <p:cNvSpPr txBox="1"/>
            <p:nvPr/>
          </p:nvSpPr>
          <p:spPr>
            <a:xfrm>
              <a:off x="0" y="0"/>
              <a:ext cx="2122411" cy="2122416"/>
            </a:xfrm>
            <a:prstGeom prst="rect">
              <a:avLst/>
            </a:prstGeom>
          </p:spPr>
          <p:txBody>
            <a:bodyPr lIns="50800" tIns="50800" rIns="50800" bIns="50800" rtlCol="0" anchor="ctr"/>
            <a:lstStyle/>
            <a:p>
              <a:pPr algn="ctr">
                <a:lnSpc>
                  <a:spcPts val="3840"/>
                </a:lnSpc>
              </a:pPr>
              <a:r>
                <a:rPr lang="en-US" sz="3200">
                  <a:solidFill>
                    <a:srgbClr val="000000"/>
                  </a:solidFill>
                  <a:latin typeface="Playpen Sans"/>
                  <a:ea typeface="Playpen Sans"/>
                  <a:cs typeface="Playpen Sans"/>
                  <a:sym typeface="Playpen Sans"/>
                </a:rPr>
                <a:t>20</a:t>
              </a:r>
            </a:p>
          </p:txBody>
        </p:sp>
      </p:grpSp>
      <p:grpSp>
        <p:nvGrpSpPr>
          <p:cNvPr id="7" name="Group 7"/>
          <p:cNvGrpSpPr/>
          <p:nvPr/>
        </p:nvGrpSpPr>
        <p:grpSpPr>
          <a:xfrm>
            <a:off x="6619380" y="7309609"/>
            <a:ext cx="1591808" cy="1591812"/>
            <a:chOff x="0" y="0"/>
            <a:chExt cx="2122411" cy="2122416"/>
          </a:xfrm>
        </p:grpSpPr>
        <p:sp>
          <p:nvSpPr>
            <p:cNvPr id="8" name="Freeform 8"/>
            <p:cNvSpPr/>
            <p:nvPr/>
          </p:nvSpPr>
          <p:spPr>
            <a:xfrm>
              <a:off x="0" y="0"/>
              <a:ext cx="2122424" cy="2122429"/>
            </a:xfrm>
            <a:custGeom>
              <a:avLst/>
              <a:gdLst/>
              <a:ahLst/>
              <a:cxnLst/>
              <a:rect l="l" t="t" r="r" b="b"/>
              <a:pathLst>
                <a:path w="2122424" h="2122429">
                  <a:moveTo>
                    <a:pt x="0" y="1061214"/>
                  </a:moveTo>
                  <a:cubicBezTo>
                    <a:pt x="0" y="475108"/>
                    <a:pt x="475107" y="0"/>
                    <a:pt x="1061212" y="0"/>
                  </a:cubicBezTo>
                  <a:lnTo>
                    <a:pt x="1061212" y="33909"/>
                  </a:lnTo>
                  <a:lnTo>
                    <a:pt x="1061212" y="0"/>
                  </a:lnTo>
                  <a:cubicBezTo>
                    <a:pt x="1647317" y="0"/>
                    <a:pt x="2122424" y="475108"/>
                    <a:pt x="2122424" y="1061214"/>
                  </a:cubicBezTo>
                  <a:lnTo>
                    <a:pt x="2088515" y="1061214"/>
                  </a:lnTo>
                  <a:lnTo>
                    <a:pt x="2122424" y="1061214"/>
                  </a:lnTo>
                  <a:cubicBezTo>
                    <a:pt x="2122424" y="1647321"/>
                    <a:pt x="1647317" y="2122429"/>
                    <a:pt x="1061212" y="2122429"/>
                  </a:cubicBezTo>
                  <a:lnTo>
                    <a:pt x="1061212" y="2088520"/>
                  </a:lnTo>
                  <a:lnTo>
                    <a:pt x="1061212" y="2122429"/>
                  </a:lnTo>
                  <a:cubicBezTo>
                    <a:pt x="475107" y="2122429"/>
                    <a:pt x="0" y="1647321"/>
                    <a:pt x="0" y="1061214"/>
                  </a:cubicBezTo>
                  <a:lnTo>
                    <a:pt x="33909" y="1061214"/>
                  </a:lnTo>
                  <a:lnTo>
                    <a:pt x="67691" y="1061214"/>
                  </a:lnTo>
                  <a:lnTo>
                    <a:pt x="33909" y="1061214"/>
                  </a:lnTo>
                  <a:lnTo>
                    <a:pt x="0" y="1061214"/>
                  </a:lnTo>
                  <a:moveTo>
                    <a:pt x="67691" y="1061214"/>
                  </a:moveTo>
                  <a:cubicBezTo>
                    <a:pt x="67691" y="1079883"/>
                    <a:pt x="52578" y="1095123"/>
                    <a:pt x="33782" y="1095123"/>
                  </a:cubicBezTo>
                  <a:cubicBezTo>
                    <a:pt x="14986" y="1095123"/>
                    <a:pt x="0" y="1079883"/>
                    <a:pt x="0" y="1061214"/>
                  </a:cubicBezTo>
                  <a:cubicBezTo>
                    <a:pt x="0" y="1042545"/>
                    <a:pt x="15113" y="1027305"/>
                    <a:pt x="33909" y="1027305"/>
                  </a:cubicBezTo>
                  <a:cubicBezTo>
                    <a:pt x="52705" y="1027305"/>
                    <a:pt x="67818" y="1042418"/>
                    <a:pt x="67818" y="1061214"/>
                  </a:cubicBezTo>
                  <a:cubicBezTo>
                    <a:pt x="67818" y="1609856"/>
                    <a:pt x="512572" y="2054738"/>
                    <a:pt x="1061339" y="2054738"/>
                  </a:cubicBezTo>
                  <a:cubicBezTo>
                    <a:pt x="1609979" y="2054738"/>
                    <a:pt x="2054860" y="1609983"/>
                    <a:pt x="2054860" y="1061214"/>
                  </a:cubicBezTo>
                  <a:cubicBezTo>
                    <a:pt x="2054860" y="512573"/>
                    <a:pt x="1610106" y="67691"/>
                    <a:pt x="1061339" y="67691"/>
                  </a:cubicBezTo>
                  <a:lnTo>
                    <a:pt x="1061339" y="33909"/>
                  </a:lnTo>
                  <a:lnTo>
                    <a:pt x="1061339" y="67691"/>
                  </a:lnTo>
                  <a:cubicBezTo>
                    <a:pt x="512699" y="67691"/>
                    <a:pt x="67818" y="512446"/>
                    <a:pt x="67818" y="1061214"/>
                  </a:cubicBezTo>
                  <a:close/>
                </a:path>
              </a:pathLst>
            </a:custGeom>
            <a:solidFill>
              <a:srgbClr val="000000"/>
            </a:solidFill>
            <a:ln w="12700">
              <a:solidFill>
                <a:srgbClr val="000000"/>
              </a:solidFill>
            </a:ln>
          </p:spPr>
        </p:sp>
        <p:sp>
          <p:nvSpPr>
            <p:cNvPr id="9" name="TextBox 9"/>
            <p:cNvSpPr txBox="1"/>
            <p:nvPr/>
          </p:nvSpPr>
          <p:spPr>
            <a:xfrm>
              <a:off x="0" y="0"/>
              <a:ext cx="2122411" cy="2122416"/>
            </a:xfrm>
            <a:prstGeom prst="rect">
              <a:avLst/>
            </a:prstGeom>
          </p:spPr>
          <p:txBody>
            <a:bodyPr lIns="50800" tIns="50800" rIns="50800" bIns="50800" rtlCol="0" anchor="ctr"/>
            <a:lstStyle/>
            <a:p>
              <a:pPr algn="ctr">
                <a:lnSpc>
                  <a:spcPts val="3840"/>
                </a:lnSpc>
              </a:pPr>
              <a:r>
                <a:rPr lang="en-US" sz="3200">
                  <a:solidFill>
                    <a:srgbClr val="000000"/>
                  </a:solidFill>
                  <a:latin typeface="Playpen Sans"/>
                  <a:ea typeface="Playpen Sans"/>
                  <a:cs typeface="Playpen Sans"/>
                  <a:sym typeface="Playpen Sans"/>
                </a:rPr>
                <a:t>4</a:t>
              </a:r>
            </a:p>
          </p:txBody>
        </p:sp>
      </p:grpSp>
      <p:grpSp>
        <p:nvGrpSpPr>
          <p:cNvPr id="10" name="Group 10"/>
          <p:cNvGrpSpPr/>
          <p:nvPr/>
        </p:nvGrpSpPr>
        <p:grpSpPr>
          <a:xfrm>
            <a:off x="9701403" y="7309609"/>
            <a:ext cx="1591808" cy="1591812"/>
            <a:chOff x="0" y="0"/>
            <a:chExt cx="2122411" cy="2122416"/>
          </a:xfrm>
        </p:grpSpPr>
        <p:sp>
          <p:nvSpPr>
            <p:cNvPr id="11" name="Freeform 11"/>
            <p:cNvSpPr/>
            <p:nvPr/>
          </p:nvSpPr>
          <p:spPr>
            <a:xfrm>
              <a:off x="0" y="0"/>
              <a:ext cx="2122424" cy="2122429"/>
            </a:xfrm>
            <a:custGeom>
              <a:avLst/>
              <a:gdLst/>
              <a:ahLst/>
              <a:cxnLst/>
              <a:rect l="l" t="t" r="r" b="b"/>
              <a:pathLst>
                <a:path w="2122424" h="2122429">
                  <a:moveTo>
                    <a:pt x="0" y="1061214"/>
                  </a:moveTo>
                  <a:cubicBezTo>
                    <a:pt x="0" y="475108"/>
                    <a:pt x="475107" y="0"/>
                    <a:pt x="1061212" y="0"/>
                  </a:cubicBezTo>
                  <a:lnTo>
                    <a:pt x="1061212" y="33909"/>
                  </a:lnTo>
                  <a:lnTo>
                    <a:pt x="1061212" y="0"/>
                  </a:lnTo>
                  <a:cubicBezTo>
                    <a:pt x="1647317" y="0"/>
                    <a:pt x="2122424" y="475108"/>
                    <a:pt x="2122424" y="1061214"/>
                  </a:cubicBezTo>
                  <a:lnTo>
                    <a:pt x="2088515" y="1061214"/>
                  </a:lnTo>
                  <a:lnTo>
                    <a:pt x="2122424" y="1061214"/>
                  </a:lnTo>
                  <a:cubicBezTo>
                    <a:pt x="2122424" y="1647321"/>
                    <a:pt x="1647317" y="2122429"/>
                    <a:pt x="1061212" y="2122429"/>
                  </a:cubicBezTo>
                  <a:lnTo>
                    <a:pt x="1061212" y="2088520"/>
                  </a:lnTo>
                  <a:lnTo>
                    <a:pt x="1061212" y="2122429"/>
                  </a:lnTo>
                  <a:cubicBezTo>
                    <a:pt x="475107" y="2122429"/>
                    <a:pt x="0" y="1647321"/>
                    <a:pt x="0" y="1061214"/>
                  </a:cubicBezTo>
                  <a:lnTo>
                    <a:pt x="33909" y="1061214"/>
                  </a:lnTo>
                  <a:lnTo>
                    <a:pt x="67691" y="1061214"/>
                  </a:lnTo>
                  <a:lnTo>
                    <a:pt x="33909" y="1061214"/>
                  </a:lnTo>
                  <a:lnTo>
                    <a:pt x="0" y="1061214"/>
                  </a:lnTo>
                  <a:moveTo>
                    <a:pt x="67691" y="1061214"/>
                  </a:moveTo>
                  <a:cubicBezTo>
                    <a:pt x="67691" y="1079883"/>
                    <a:pt x="52578" y="1095123"/>
                    <a:pt x="33782" y="1095123"/>
                  </a:cubicBezTo>
                  <a:cubicBezTo>
                    <a:pt x="14986" y="1095123"/>
                    <a:pt x="0" y="1079883"/>
                    <a:pt x="0" y="1061214"/>
                  </a:cubicBezTo>
                  <a:cubicBezTo>
                    <a:pt x="0" y="1042545"/>
                    <a:pt x="15113" y="1027305"/>
                    <a:pt x="33909" y="1027305"/>
                  </a:cubicBezTo>
                  <a:cubicBezTo>
                    <a:pt x="52705" y="1027305"/>
                    <a:pt x="67818" y="1042418"/>
                    <a:pt x="67818" y="1061214"/>
                  </a:cubicBezTo>
                  <a:cubicBezTo>
                    <a:pt x="67818" y="1609856"/>
                    <a:pt x="512572" y="2054738"/>
                    <a:pt x="1061339" y="2054738"/>
                  </a:cubicBezTo>
                  <a:cubicBezTo>
                    <a:pt x="1609979" y="2054738"/>
                    <a:pt x="2054860" y="1609983"/>
                    <a:pt x="2054860" y="1061214"/>
                  </a:cubicBezTo>
                  <a:cubicBezTo>
                    <a:pt x="2054860" y="512573"/>
                    <a:pt x="1610106" y="67691"/>
                    <a:pt x="1061339" y="67691"/>
                  </a:cubicBezTo>
                  <a:lnTo>
                    <a:pt x="1061339" y="33909"/>
                  </a:lnTo>
                  <a:lnTo>
                    <a:pt x="1061339" y="67691"/>
                  </a:lnTo>
                  <a:cubicBezTo>
                    <a:pt x="512699" y="67691"/>
                    <a:pt x="67818" y="512446"/>
                    <a:pt x="67818" y="1061214"/>
                  </a:cubicBezTo>
                  <a:close/>
                </a:path>
              </a:pathLst>
            </a:custGeom>
            <a:solidFill>
              <a:srgbClr val="000000"/>
            </a:solidFill>
            <a:ln w="12700">
              <a:solidFill>
                <a:srgbClr val="000000"/>
              </a:solidFill>
            </a:ln>
          </p:spPr>
        </p:sp>
        <p:sp>
          <p:nvSpPr>
            <p:cNvPr id="12" name="TextBox 12"/>
            <p:cNvSpPr txBox="1"/>
            <p:nvPr/>
          </p:nvSpPr>
          <p:spPr>
            <a:xfrm>
              <a:off x="0" y="0"/>
              <a:ext cx="2122411" cy="2122416"/>
            </a:xfrm>
            <a:prstGeom prst="rect">
              <a:avLst/>
            </a:prstGeom>
          </p:spPr>
          <p:txBody>
            <a:bodyPr lIns="50800" tIns="50800" rIns="50800" bIns="50800" rtlCol="0" anchor="ctr"/>
            <a:lstStyle/>
            <a:p>
              <a:pPr algn="ctr">
                <a:lnSpc>
                  <a:spcPts val="3840"/>
                </a:lnSpc>
              </a:pPr>
              <a:r>
                <a:rPr lang="en-US" sz="3200">
                  <a:solidFill>
                    <a:srgbClr val="000000"/>
                  </a:solidFill>
                  <a:latin typeface="Playpen Sans"/>
                  <a:ea typeface="Playpen Sans"/>
                  <a:cs typeface="Playpen Sans"/>
                  <a:sym typeface="Playpen Sans"/>
                </a:rPr>
                <a:t>5</a:t>
              </a:r>
            </a:p>
          </p:txBody>
        </p:sp>
      </p:grpSp>
      <p:sp>
        <p:nvSpPr>
          <p:cNvPr id="13" name="AutoShape 13"/>
          <p:cNvSpPr/>
          <p:nvPr/>
        </p:nvSpPr>
        <p:spPr>
          <a:xfrm rot="8315700">
            <a:off x="7236819" y="6892071"/>
            <a:ext cx="1353312" cy="0"/>
          </a:xfrm>
          <a:prstGeom prst="line">
            <a:avLst/>
          </a:prstGeom>
          <a:ln w="9525" cap="rnd">
            <a:solidFill>
              <a:srgbClr val="000000"/>
            </a:solidFill>
            <a:prstDash val="solid"/>
            <a:headEnd type="none" w="sm" len="sm"/>
            <a:tailEnd type="none" w="sm" len="sm"/>
          </a:ln>
        </p:spPr>
      </p:sp>
      <p:sp>
        <p:nvSpPr>
          <p:cNvPr id="14" name="AutoShape 14"/>
          <p:cNvSpPr/>
          <p:nvPr/>
        </p:nvSpPr>
        <p:spPr>
          <a:xfrm rot="2484300">
            <a:off x="9322479" y="6892071"/>
            <a:ext cx="1353312" cy="0"/>
          </a:xfrm>
          <a:prstGeom prst="line">
            <a:avLst/>
          </a:prstGeom>
          <a:ln w="9525" cap="rnd">
            <a:solidFill>
              <a:srgbClr val="000000"/>
            </a:solidFill>
            <a:prstDash val="solid"/>
            <a:headEnd type="none" w="sm" len="sm"/>
            <a:tailEnd type="none" w="sm" len="sm"/>
          </a:ln>
        </p:spPr>
      </p:sp>
      <p:sp>
        <p:nvSpPr>
          <p:cNvPr id="15" name="AutoShape 15"/>
          <p:cNvSpPr/>
          <p:nvPr/>
        </p:nvSpPr>
        <p:spPr>
          <a:xfrm rot="42000">
            <a:off x="8176212" y="8100755"/>
            <a:ext cx="1559966" cy="0"/>
          </a:xfrm>
          <a:prstGeom prst="line">
            <a:avLst/>
          </a:prstGeom>
          <a:ln w="9525" cap="rnd">
            <a:solidFill>
              <a:srgbClr val="000000"/>
            </a:solidFill>
            <a:prstDash val="solid"/>
            <a:headEnd type="none" w="sm" len="sm"/>
            <a:tailEnd type="none" w="sm" len="sm"/>
          </a:ln>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505920"/>
            <a:ext cx="16858355" cy="828675"/>
          </a:xfrm>
          <a:prstGeom prst="rect">
            <a:avLst/>
          </a:prstGeom>
        </p:spPr>
        <p:txBody>
          <a:bodyPr lIns="0" tIns="0" rIns="0" bIns="0" rtlCol="0" anchor="t">
            <a:spAutoFit/>
          </a:bodyPr>
          <a:lstStyle/>
          <a:p>
            <a:pPr algn="l">
              <a:lnSpc>
                <a:spcPts val="6599"/>
              </a:lnSpc>
            </a:pPr>
            <a:r>
              <a:rPr lang="en-US" sz="5499" b="1">
                <a:solidFill>
                  <a:srgbClr val="0F4989"/>
                </a:solidFill>
                <a:latin typeface="Playpen Sans Bold"/>
                <a:ea typeface="Playpen Sans Bold"/>
                <a:cs typeface="Playpen Sans Bold"/>
                <a:sym typeface="Playpen Sans Bold"/>
              </a:rPr>
              <a:t>Using known facts</a:t>
            </a:r>
          </a:p>
        </p:txBody>
      </p:sp>
      <p:sp>
        <p:nvSpPr>
          <p:cNvPr id="3" name="TextBox 3"/>
          <p:cNvSpPr txBox="1"/>
          <p:nvPr/>
        </p:nvSpPr>
        <p:spPr>
          <a:xfrm>
            <a:off x="714823" y="1512884"/>
            <a:ext cx="16858355" cy="3851148"/>
          </a:xfrm>
          <a:prstGeom prst="rect">
            <a:avLst/>
          </a:prstGeom>
        </p:spPr>
        <p:txBody>
          <a:bodyPr lIns="0" tIns="0" rIns="0" bIns="0" rtlCol="0" anchor="t">
            <a:spAutoFit/>
          </a:bodyPr>
          <a:lstStyle/>
          <a:p>
            <a:pPr algn="ctr">
              <a:lnSpc>
                <a:spcPts val="4416"/>
              </a:lnSpc>
            </a:pPr>
            <a:r>
              <a:rPr lang="en-US" sz="3200">
                <a:solidFill>
                  <a:srgbClr val="000000"/>
                </a:solidFill>
                <a:latin typeface="Playpen Sans"/>
                <a:ea typeface="Playpen Sans"/>
                <a:cs typeface="Playpen Sans"/>
                <a:sym typeface="Playpen Sans"/>
              </a:rPr>
              <a:t>4 x 6 = ?</a:t>
            </a:r>
          </a:p>
          <a:p>
            <a:pPr algn="ctr">
              <a:lnSpc>
                <a:spcPts val="4416"/>
              </a:lnSpc>
            </a:pPr>
            <a:r>
              <a:rPr lang="en-US" sz="3200">
                <a:solidFill>
                  <a:srgbClr val="000000"/>
                </a:solidFill>
                <a:latin typeface="Playpen Sans"/>
                <a:ea typeface="Playpen Sans"/>
                <a:cs typeface="Playpen Sans"/>
                <a:sym typeface="Playpen Sans"/>
              </a:rPr>
              <a:t>I know 4 x 5 = 20</a:t>
            </a:r>
          </a:p>
          <a:p>
            <a:pPr algn="ctr">
              <a:lnSpc>
                <a:spcPts val="4416"/>
              </a:lnSpc>
            </a:pPr>
            <a:r>
              <a:rPr lang="en-US" sz="3200">
                <a:solidFill>
                  <a:srgbClr val="000000"/>
                </a:solidFill>
                <a:latin typeface="Playpen Sans"/>
                <a:ea typeface="Playpen Sans"/>
                <a:cs typeface="Playpen Sans"/>
                <a:sym typeface="Playpen Sans"/>
              </a:rPr>
              <a:t>Therefore, 20 + 4 = 24</a:t>
            </a:r>
          </a:p>
          <a:p>
            <a:pPr algn="l">
              <a:lnSpc>
                <a:spcPts val="4416"/>
              </a:lnSpc>
            </a:pPr>
            <a:endParaRPr lang="en-US" sz="3200">
              <a:solidFill>
                <a:srgbClr val="000000"/>
              </a:solidFill>
              <a:latin typeface="Playpen Sans"/>
              <a:ea typeface="Playpen Sans"/>
              <a:cs typeface="Playpen Sans"/>
              <a:sym typeface="Playpen Sans"/>
            </a:endParaRPr>
          </a:p>
          <a:p>
            <a:pPr algn="l">
              <a:lnSpc>
                <a:spcPts val="4416"/>
              </a:lnSpc>
            </a:pPr>
            <a:r>
              <a:rPr lang="en-US" sz="3200">
                <a:solidFill>
                  <a:srgbClr val="000000"/>
                </a:solidFill>
                <a:latin typeface="Playpen Sans"/>
                <a:ea typeface="Playpen Sans"/>
                <a:cs typeface="Playpen Sans"/>
                <a:sym typeface="Playpen Sans"/>
              </a:rPr>
              <a:t>By using known facts from ‘easier’ times tables, children should be able to find answers with increasing speed. </a:t>
            </a:r>
          </a:p>
          <a:p>
            <a:pPr algn="l">
              <a:lnSpc>
                <a:spcPts val="4416"/>
              </a:lnSpc>
            </a:pPr>
            <a:endParaRPr lang="en-US" sz="3200">
              <a:solidFill>
                <a:srgbClr val="000000"/>
              </a:solidFill>
              <a:latin typeface="Playpen Sans"/>
              <a:ea typeface="Playpen Sans"/>
              <a:cs typeface="Playpen Sans"/>
              <a:sym typeface="Playpen Sans"/>
            </a:endParaRPr>
          </a:p>
        </p:txBody>
      </p:sp>
      <p:sp>
        <p:nvSpPr>
          <p:cNvPr id="4" name="Freeform 4"/>
          <p:cNvSpPr/>
          <p:nvPr/>
        </p:nvSpPr>
        <p:spPr>
          <a:xfrm>
            <a:off x="4581830" y="5338058"/>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5" name="Freeform 5"/>
          <p:cNvSpPr/>
          <p:nvPr/>
        </p:nvSpPr>
        <p:spPr>
          <a:xfrm>
            <a:off x="5421573" y="5338058"/>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6" name="Freeform 6"/>
          <p:cNvSpPr/>
          <p:nvPr/>
        </p:nvSpPr>
        <p:spPr>
          <a:xfrm>
            <a:off x="6261306" y="5338058"/>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7" name="Freeform 7"/>
          <p:cNvSpPr/>
          <p:nvPr/>
        </p:nvSpPr>
        <p:spPr>
          <a:xfrm>
            <a:off x="7101049" y="5338058"/>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8" name="Freeform 8"/>
          <p:cNvSpPr/>
          <p:nvPr/>
        </p:nvSpPr>
        <p:spPr>
          <a:xfrm>
            <a:off x="4581830" y="6076950"/>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9" name="Freeform 9"/>
          <p:cNvSpPr/>
          <p:nvPr/>
        </p:nvSpPr>
        <p:spPr>
          <a:xfrm>
            <a:off x="5421573" y="6076950"/>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10" name="Freeform 10"/>
          <p:cNvSpPr/>
          <p:nvPr/>
        </p:nvSpPr>
        <p:spPr>
          <a:xfrm>
            <a:off x="6261306" y="6076950"/>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11" name="Freeform 11"/>
          <p:cNvSpPr/>
          <p:nvPr/>
        </p:nvSpPr>
        <p:spPr>
          <a:xfrm>
            <a:off x="7101049" y="6076950"/>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12" name="Freeform 12"/>
          <p:cNvSpPr/>
          <p:nvPr/>
        </p:nvSpPr>
        <p:spPr>
          <a:xfrm>
            <a:off x="4581830" y="6815842"/>
            <a:ext cx="738892" cy="738892"/>
          </a:xfrm>
          <a:custGeom>
            <a:avLst/>
            <a:gdLst/>
            <a:ahLst/>
            <a:cxnLst/>
            <a:rect l="l" t="t" r="r" b="b"/>
            <a:pathLst>
              <a:path w="738892" h="738892">
                <a:moveTo>
                  <a:pt x="0" y="0"/>
                </a:moveTo>
                <a:lnTo>
                  <a:pt x="738892" y="0"/>
                </a:lnTo>
                <a:lnTo>
                  <a:pt x="738892" y="738893"/>
                </a:lnTo>
                <a:lnTo>
                  <a:pt x="0" y="738893"/>
                </a:lnTo>
                <a:lnTo>
                  <a:pt x="0" y="0"/>
                </a:lnTo>
                <a:close/>
              </a:path>
            </a:pathLst>
          </a:custGeom>
          <a:blipFill>
            <a:blip r:embed="rId3"/>
            <a:stretch>
              <a:fillRect/>
            </a:stretch>
          </a:blipFill>
        </p:spPr>
      </p:sp>
      <p:sp>
        <p:nvSpPr>
          <p:cNvPr id="13" name="Freeform 13"/>
          <p:cNvSpPr/>
          <p:nvPr/>
        </p:nvSpPr>
        <p:spPr>
          <a:xfrm>
            <a:off x="5421573" y="6815852"/>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14" name="Freeform 14"/>
          <p:cNvSpPr/>
          <p:nvPr/>
        </p:nvSpPr>
        <p:spPr>
          <a:xfrm>
            <a:off x="6261306" y="6815842"/>
            <a:ext cx="738892" cy="738892"/>
          </a:xfrm>
          <a:custGeom>
            <a:avLst/>
            <a:gdLst/>
            <a:ahLst/>
            <a:cxnLst/>
            <a:rect l="l" t="t" r="r" b="b"/>
            <a:pathLst>
              <a:path w="738892" h="738892">
                <a:moveTo>
                  <a:pt x="0" y="0"/>
                </a:moveTo>
                <a:lnTo>
                  <a:pt x="738893" y="0"/>
                </a:lnTo>
                <a:lnTo>
                  <a:pt x="738893" y="738893"/>
                </a:lnTo>
                <a:lnTo>
                  <a:pt x="0" y="738893"/>
                </a:lnTo>
                <a:lnTo>
                  <a:pt x="0" y="0"/>
                </a:lnTo>
                <a:close/>
              </a:path>
            </a:pathLst>
          </a:custGeom>
          <a:blipFill>
            <a:blip r:embed="rId3"/>
            <a:stretch>
              <a:fillRect/>
            </a:stretch>
          </a:blipFill>
        </p:spPr>
      </p:sp>
      <p:sp>
        <p:nvSpPr>
          <p:cNvPr id="15" name="Freeform 15"/>
          <p:cNvSpPr/>
          <p:nvPr/>
        </p:nvSpPr>
        <p:spPr>
          <a:xfrm>
            <a:off x="7101049" y="6815842"/>
            <a:ext cx="738892" cy="738892"/>
          </a:xfrm>
          <a:custGeom>
            <a:avLst/>
            <a:gdLst/>
            <a:ahLst/>
            <a:cxnLst/>
            <a:rect l="l" t="t" r="r" b="b"/>
            <a:pathLst>
              <a:path w="738892" h="738892">
                <a:moveTo>
                  <a:pt x="0" y="0"/>
                </a:moveTo>
                <a:lnTo>
                  <a:pt x="738893" y="0"/>
                </a:lnTo>
                <a:lnTo>
                  <a:pt x="738893" y="738893"/>
                </a:lnTo>
                <a:lnTo>
                  <a:pt x="0" y="738893"/>
                </a:lnTo>
                <a:lnTo>
                  <a:pt x="0" y="0"/>
                </a:lnTo>
                <a:close/>
              </a:path>
            </a:pathLst>
          </a:custGeom>
          <a:blipFill>
            <a:blip r:embed="rId3"/>
            <a:stretch>
              <a:fillRect/>
            </a:stretch>
          </a:blipFill>
        </p:spPr>
      </p:sp>
      <p:sp>
        <p:nvSpPr>
          <p:cNvPr id="16" name="Freeform 16"/>
          <p:cNvSpPr/>
          <p:nvPr/>
        </p:nvSpPr>
        <p:spPr>
          <a:xfrm>
            <a:off x="4581830" y="7554735"/>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17" name="Freeform 17"/>
          <p:cNvSpPr/>
          <p:nvPr/>
        </p:nvSpPr>
        <p:spPr>
          <a:xfrm>
            <a:off x="5421573" y="7554735"/>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18" name="Freeform 18"/>
          <p:cNvSpPr/>
          <p:nvPr/>
        </p:nvSpPr>
        <p:spPr>
          <a:xfrm>
            <a:off x="6261306" y="7554735"/>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19" name="Freeform 19"/>
          <p:cNvSpPr/>
          <p:nvPr/>
        </p:nvSpPr>
        <p:spPr>
          <a:xfrm>
            <a:off x="7101049" y="7554735"/>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20" name="Freeform 20"/>
          <p:cNvSpPr/>
          <p:nvPr/>
        </p:nvSpPr>
        <p:spPr>
          <a:xfrm>
            <a:off x="4581830" y="8293618"/>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21" name="Freeform 21"/>
          <p:cNvSpPr/>
          <p:nvPr/>
        </p:nvSpPr>
        <p:spPr>
          <a:xfrm>
            <a:off x="5421573" y="8293627"/>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22" name="Freeform 22"/>
          <p:cNvSpPr/>
          <p:nvPr/>
        </p:nvSpPr>
        <p:spPr>
          <a:xfrm>
            <a:off x="6261306" y="8293618"/>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23" name="Freeform 23"/>
          <p:cNvSpPr/>
          <p:nvPr/>
        </p:nvSpPr>
        <p:spPr>
          <a:xfrm>
            <a:off x="7101049" y="8293618"/>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24" name="Freeform 24"/>
          <p:cNvSpPr/>
          <p:nvPr/>
        </p:nvSpPr>
        <p:spPr>
          <a:xfrm>
            <a:off x="10448058" y="6804308"/>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25" name="Freeform 25"/>
          <p:cNvSpPr/>
          <p:nvPr/>
        </p:nvSpPr>
        <p:spPr>
          <a:xfrm>
            <a:off x="11287801" y="6804308"/>
            <a:ext cx="738892" cy="738892"/>
          </a:xfrm>
          <a:custGeom>
            <a:avLst/>
            <a:gdLst/>
            <a:ahLst/>
            <a:cxnLst/>
            <a:rect l="l" t="t" r="r" b="b"/>
            <a:pathLst>
              <a:path w="738892" h="738892">
                <a:moveTo>
                  <a:pt x="0" y="0"/>
                </a:moveTo>
                <a:lnTo>
                  <a:pt x="738893" y="0"/>
                </a:lnTo>
                <a:lnTo>
                  <a:pt x="738893" y="738892"/>
                </a:lnTo>
                <a:lnTo>
                  <a:pt x="0" y="738892"/>
                </a:lnTo>
                <a:lnTo>
                  <a:pt x="0" y="0"/>
                </a:lnTo>
                <a:close/>
              </a:path>
            </a:pathLst>
          </a:custGeom>
          <a:blipFill>
            <a:blip r:embed="rId3"/>
            <a:stretch>
              <a:fillRect/>
            </a:stretch>
          </a:blipFill>
        </p:spPr>
      </p:sp>
      <p:sp>
        <p:nvSpPr>
          <p:cNvPr id="26" name="Freeform 26"/>
          <p:cNvSpPr/>
          <p:nvPr/>
        </p:nvSpPr>
        <p:spPr>
          <a:xfrm>
            <a:off x="12127535" y="6804308"/>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27" name="Freeform 27"/>
          <p:cNvSpPr/>
          <p:nvPr/>
        </p:nvSpPr>
        <p:spPr>
          <a:xfrm>
            <a:off x="12967278" y="6804308"/>
            <a:ext cx="738892" cy="738892"/>
          </a:xfrm>
          <a:custGeom>
            <a:avLst/>
            <a:gdLst/>
            <a:ahLst/>
            <a:cxnLst/>
            <a:rect l="l" t="t" r="r" b="b"/>
            <a:pathLst>
              <a:path w="738892" h="738892">
                <a:moveTo>
                  <a:pt x="0" y="0"/>
                </a:moveTo>
                <a:lnTo>
                  <a:pt x="738892" y="0"/>
                </a:lnTo>
                <a:lnTo>
                  <a:pt x="738892" y="738892"/>
                </a:lnTo>
                <a:lnTo>
                  <a:pt x="0" y="738892"/>
                </a:lnTo>
                <a:lnTo>
                  <a:pt x="0" y="0"/>
                </a:lnTo>
                <a:close/>
              </a:path>
            </a:pathLst>
          </a:custGeom>
          <a:blipFill>
            <a:blip r:embed="rId3"/>
            <a:stretch>
              <a:fillRect/>
            </a:stretch>
          </a:blipFill>
        </p:spPr>
      </p:sp>
      <p:sp>
        <p:nvSpPr>
          <p:cNvPr id="28" name="TextBox 28"/>
          <p:cNvSpPr txBox="1"/>
          <p:nvPr/>
        </p:nvSpPr>
        <p:spPr>
          <a:xfrm>
            <a:off x="8956491" y="6984883"/>
            <a:ext cx="381152" cy="419100"/>
          </a:xfrm>
          <a:prstGeom prst="rect">
            <a:avLst/>
          </a:prstGeom>
        </p:spPr>
        <p:txBody>
          <a:bodyPr lIns="0" tIns="0" rIns="0" bIns="0" rtlCol="0" anchor="t">
            <a:spAutoFit/>
          </a:bodyPr>
          <a:lstStyle/>
          <a:p>
            <a:pPr algn="l">
              <a:lnSpc>
                <a:spcPts val="3359"/>
              </a:lnSpc>
            </a:pPr>
            <a:r>
              <a:rPr lang="en-US" sz="2799">
                <a:solidFill>
                  <a:srgbClr val="000000"/>
                </a:solidFill>
                <a:latin typeface="Playpen Sans"/>
                <a:ea typeface="Playpen Sans"/>
                <a:cs typeface="Playpen Sans"/>
                <a:sym typeface="Playpen Sans"/>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1656823" y="428625"/>
            <a:ext cx="14974354" cy="4714875"/>
          </a:xfrm>
          <a:prstGeom prst="rect">
            <a:avLst/>
          </a:prstGeom>
        </p:spPr>
        <p:txBody>
          <a:bodyPr lIns="0" tIns="0" rIns="0" bIns="0" rtlCol="0" anchor="t">
            <a:spAutoFit/>
          </a:bodyPr>
          <a:lstStyle/>
          <a:p>
            <a:pPr algn="ctr">
              <a:lnSpc>
                <a:spcPts val="7440"/>
              </a:lnSpc>
              <a:spcBef>
                <a:spcPct val="0"/>
              </a:spcBef>
            </a:pPr>
            <a:r>
              <a:rPr lang="en-US" sz="6200">
                <a:solidFill>
                  <a:srgbClr val="0F4989"/>
                </a:solidFill>
                <a:latin typeface="Playpen Sans"/>
                <a:ea typeface="Playpen Sans"/>
                <a:cs typeface="Playpen Sans"/>
                <a:sym typeface="Playpen Sans"/>
              </a:rPr>
              <a:t>Multiplicative facts are stored in our verbal memory; saying (and hearing) the sound pattern of the phrase (e.g. ‘seven threes are twenty-one’) is important.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1108230" y="1814037"/>
            <a:ext cx="16071539" cy="8182383"/>
          </a:xfrm>
          <a:custGeom>
            <a:avLst/>
            <a:gdLst/>
            <a:ahLst/>
            <a:cxnLst/>
            <a:rect l="l" t="t" r="r" b="b"/>
            <a:pathLst>
              <a:path w="16071539" h="8182383">
                <a:moveTo>
                  <a:pt x="0" y="0"/>
                </a:moveTo>
                <a:lnTo>
                  <a:pt x="16071540" y="0"/>
                </a:lnTo>
                <a:lnTo>
                  <a:pt x="16071540" y="8182382"/>
                </a:lnTo>
                <a:lnTo>
                  <a:pt x="0" y="8182382"/>
                </a:lnTo>
                <a:lnTo>
                  <a:pt x="0" y="0"/>
                </a:lnTo>
                <a:close/>
              </a:path>
            </a:pathLst>
          </a:custGeom>
          <a:blipFill>
            <a:blip r:embed="rId2"/>
            <a:stretch>
              <a:fillRect l="-97160" t="-71506" r="-29084" b="-78458"/>
            </a:stretch>
          </a:blipFill>
        </p:spPr>
      </p:sp>
      <p:sp>
        <p:nvSpPr>
          <p:cNvPr id="3" name="TextBox 3"/>
          <p:cNvSpPr txBox="1"/>
          <p:nvPr/>
        </p:nvSpPr>
        <p:spPr>
          <a:xfrm>
            <a:off x="2823703" y="419100"/>
            <a:ext cx="12640592" cy="1047750"/>
          </a:xfrm>
          <a:prstGeom prst="rect">
            <a:avLst/>
          </a:prstGeom>
        </p:spPr>
        <p:txBody>
          <a:bodyPr wrap="square" lIns="0" tIns="0" rIns="0" bIns="0" rtlCol="0" anchor="t">
            <a:spAutoFit/>
          </a:bodyPr>
          <a:lstStyle/>
          <a:p>
            <a:pPr algn="ctr">
              <a:lnSpc>
                <a:spcPts val="8279"/>
              </a:lnSpc>
              <a:spcBef>
                <a:spcPct val="0"/>
              </a:spcBef>
            </a:pPr>
            <a:r>
              <a:rPr lang="en-US" sz="6899" b="1" dirty="0">
                <a:solidFill>
                  <a:srgbClr val="025492"/>
                </a:solidFill>
                <a:latin typeface="Playpen Sans Bold"/>
                <a:ea typeface="Playpen Sans Bold"/>
                <a:cs typeface="Playpen Sans Bold"/>
                <a:sym typeface="Playpen Sans Bold"/>
              </a:rPr>
              <a:t>Mastering Number Year 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681132" y="2375475"/>
            <a:ext cx="16578168" cy="5242846"/>
          </a:xfrm>
          <a:custGeom>
            <a:avLst/>
            <a:gdLst/>
            <a:ahLst/>
            <a:cxnLst/>
            <a:rect l="l" t="t" r="r" b="b"/>
            <a:pathLst>
              <a:path w="16578168" h="5242846">
                <a:moveTo>
                  <a:pt x="0" y="0"/>
                </a:moveTo>
                <a:lnTo>
                  <a:pt x="16578168" y="0"/>
                </a:lnTo>
                <a:lnTo>
                  <a:pt x="16578168" y="5242846"/>
                </a:lnTo>
                <a:lnTo>
                  <a:pt x="0" y="5242846"/>
                </a:lnTo>
                <a:lnTo>
                  <a:pt x="0" y="0"/>
                </a:lnTo>
                <a:close/>
              </a:path>
            </a:pathLst>
          </a:custGeom>
          <a:blipFill>
            <a:blip r:embed="rId2"/>
            <a:stretch>
              <a:fillRect/>
            </a:stretch>
          </a:blipFill>
        </p:spPr>
      </p:sp>
      <p:sp>
        <p:nvSpPr>
          <p:cNvPr id="3" name="TextBox 3"/>
          <p:cNvSpPr txBox="1"/>
          <p:nvPr/>
        </p:nvSpPr>
        <p:spPr>
          <a:xfrm>
            <a:off x="3200400" y="705856"/>
            <a:ext cx="13059692" cy="1181100"/>
          </a:xfrm>
          <a:prstGeom prst="rect">
            <a:avLst/>
          </a:prstGeom>
        </p:spPr>
        <p:txBody>
          <a:bodyPr wrap="square" lIns="0" tIns="0" rIns="0" bIns="0" rtlCol="0" anchor="t">
            <a:spAutoFit/>
          </a:bodyPr>
          <a:lstStyle/>
          <a:p>
            <a:pPr algn="ctr">
              <a:lnSpc>
                <a:spcPts val="9359"/>
              </a:lnSpc>
              <a:spcBef>
                <a:spcPct val="0"/>
              </a:spcBef>
            </a:pPr>
            <a:r>
              <a:rPr lang="en-US" sz="7799" b="1" dirty="0">
                <a:solidFill>
                  <a:srgbClr val="025492"/>
                </a:solidFill>
                <a:latin typeface="Playpen Sans Bold"/>
                <a:ea typeface="Playpen Sans Bold"/>
                <a:cs typeface="Playpen Sans Bold"/>
                <a:sym typeface="Playpen Sans Bold"/>
              </a:rPr>
              <a:t>Factor, factor, product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400945" y="428625"/>
            <a:ext cx="16858355" cy="600075"/>
          </a:xfrm>
          <a:prstGeom prst="rect">
            <a:avLst/>
          </a:prstGeom>
        </p:spPr>
        <p:txBody>
          <a:bodyPr lIns="0" tIns="0" rIns="0" bIns="0" rtlCol="0" anchor="t">
            <a:spAutoFit/>
          </a:bodyPr>
          <a:lstStyle/>
          <a:p>
            <a:pPr algn="l">
              <a:lnSpc>
                <a:spcPts val="4799"/>
              </a:lnSpc>
            </a:pPr>
            <a:r>
              <a:rPr lang="en-US" sz="3999" b="1">
                <a:solidFill>
                  <a:srgbClr val="0F4989"/>
                </a:solidFill>
                <a:latin typeface="Playpen Sans Bold"/>
                <a:ea typeface="Playpen Sans Bold"/>
                <a:cs typeface="Playpen Sans Bold"/>
                <a:sym typeface="Playpen Sans Bold"/>
              </a:rPr>
              <a:t>Important information about multiplication tables check (MTC)</a:t>
            </a:r>
          </a:p>
        </p:txBody>
      </p:sp>
      <p:sp>
        <p:nvSpPr>
          <p:cNvPr id="3" name="TextBox 3"/>
          <p:cNvSpPr txBox="1"/>
          <p:nvPr/>
        </p:nvSpPr>
        <p:spPr>
          <a:xfrm>
            <a:off x="635265" y="1807778"/>
            <a:ext cx="16858355" cy="7518654"/>
          </a:xfrm>
          <a:prstGeom prst="rect">
            <a:avLst/>
          </a:prstGeom>
        </p:spPr>
        <p:txBody>
          <a:bodyPr lIns="0" tIns="0" rIns="0" bIns="0" rtlCol="0" anchor="t">
            <a:spAutoFit/>
          </a:bodyPr>
          <a:lstStyle/>
          <a:p>
            <a:pPr marL="1125853" lvl="1" indent="-562926" algn="l">
              <a:lnSpc>
                <a:spcPts val="4967"/>
              </a:lnSpc>
              <a:buFont typeface="Arial"/>
              <a:buChar char="•"/>
            </a:pPr>
            <a:r>
              <a:rPr lang="en-US" sz="3599">
                <a:solidFill>
                  <a:srgbClr val="000000"/>
                </a:solidFill>
                <a:latin typeface="Playpen Sans"/>
                <a:ea typeface="Playpen Sans"/>
                <a:cs typeface="Playpen Sans"/>
                <a:sym typeface="Playpen Sans"/>
              </a:rPr>
              <a:t>The MTC determines if Year 4 children can </a:t>
            </a:r>
            <a:r>
              <a:rPr lang="en-US" sz="3599">
                <a:solidFill>
                  <a:srgbClr val="283593"/>
                </a:solidFill>
                <a:latin typeface="Playpen Sans"/>
                <a:ea typeface="Playpen Sans"/>
                <a:cs typeface="Playpen Sans"/>
                <a:sym typeface="Playpen Sans"/>
              </a:rPr>
              <a:t>fluently</a:t>
            </a:r>
            <a:r>
              <a:rPr lang="en-US" sz="3599">
                <a:solidFill>
                  <a:srgbClr val="000000"/>
                </a:solidFill>
                <a:latin typeface="Playpen Sans"/>
                <a:ea typeface="Playpen Sans"/>
                <a:cs typeface="Playpen Sans"/>
                <a:sym typeface="Playpen Sans"/>
              </a:rPr>
              <a:t> recall their multiplication tables.</a:t>
            </a:r>
          </a:p>
          <a:p>
            <a:pPr marL="1125853" lvl="1" indent="-562926" algn="l">
              <a:lnSpc>
                <a:spcPts val="4967"/>
              </a:lnSpc>
            </a:pPr>
            <a:endParaRPr lang="en-US" sz="3599">
              <a:solidFill>
                <a:srgbClr val="000000"/>
              </a:solidFill>
              <a:latin typeface="Playpen Sans"/>
              <a:ea typeface="Playpen Sans"/>
              <a:cs typeface="Playpen Sans"/>
              <a:sym typeface="Playpen Sans"/>
            </a:endParaRPr>
          </a:p>
          <a:p>
            <a:pPr marL="1125853" lvl="1" indent="-562926" algn="l">
              <a:lnSpc>
                <a:spcPts val="4967"/>
              </a:lnSpc>
              <a:buFont typeface="Arial"/>
              <a:buChar char="•"/>
            </a:pPr>
            <a:r>
              <a:rPr lang="en-US" sz="3599">
                <a:solidFill>
                  <a:srgbClr val="000000"/>
                </a:solidFill>
                <a:latin typeface="Playpen Sans"/>
                <a:ea typeface="Playpen Sans"/>
                <a:cs typeface="Playpen Sans"/>
                <a:sym typeface="Playpen Sans"/>
              </a:rPr>
              <a:t>They are designed to help schools identify which children require more support to learn their times tables. </a:t>
            </a:r>
          </a:p>
          <a:p>
            <a:pPr marL="1125853" lvl="1" indent="-562926" algn="l">
              <a:lnSpc>
                <a:spcPts val="4967"/>
              </a:lnSpc>
            </a:pPr>
            <a:endParaRPr lang="en-US" sz="3599">
              <a:solidFill>
                <a:srgbClr val="000000"/>
              </a:solidFill>
              <a:latin typeface="Playpen Sans"/>
              <a:ea typeface="Playpen Sans"/>
              <a:cs typeface="Playpen Sans"/>
              <a:sym typeface="Playpen Sans"/>
            </a:endParaRPr>
          </a:p>
          <a:p>
            <a:pPr marL="1125853" lvl="1" indent="-562926" algn="l">
              <a:lnSpc>
                <a:spcPts val="4967"/>
              </a:lnSpc>
              <a:buFont typeface="Arial"/>
              <a:buChar char="•"/>
            </a:pPr>
            <a:r>
              <a:rPr lang="en-US" sz="3599">
                <a:solidFill>
                  <a:srgbClr val="000000"/>
                </a:solidFill>
                <a:latin typeface="Playpen Sans"/>
                <a:ea typeface="Playpen Sans"/>
                <a:cs typeface="Playpen Sans"/>
                <a:sym typeface="Playpen Sans"/>
              </a:rPr>
              <a:t>There is no ‘pass’ rate or threshold which means that, unlike the Phonics Screening Check, children will not be expected to re-sit the check. </a:t>
            </a:r>
          </a:p>
          <a:p>
            <a:pPr marL="1125853" lvl="1" indent="-562926" algn="l">
              <a:lnSpc>
                <a:spcPts val="4967"/>
              </a:lnSpc>
            </a:pPr>
            <a:endParaRPr lang="en-US" sz="3599">
              <a:solidFill>
                <a:srgbClr val="000000"/>
              </a:solidFill>
              <a:latin typeface="Playpen Sans"/>
              <a:ea typeface="Playpen Sans"/>
              <a:cs typeface="Playpen Sans"/>
              <a:sym typeface="Playpen Sans"/>
            </a:endParaRPr>
          </a:p>
          <a:p>
            <a:pPr marL="1125853" lvl="1" indent="-562926" algn="l">
              <a:lnSpc>
                <a:spcPts val="4967"/>
              </a:lnSpc>
              <a:buFont typeface="Arial"/>
              <a:buChar char="•"/>
            </a:pPr>
            <a:r>
              <a:rPr lang="en-US" sz="3599">
                <a:solidFill>
                  <a:srgbClr val="000000"/>
                </a:solidFill>
                <a:latin typeface="Playpen Sans"/>
                <a:ea typeface="Playpen Sans"/>
                <a:cs typeface="Playpen Sans"/>
                <a:sym typeface="Playpen Sans"/>
              </a:rPr>
              <a:t>The Department for Education (DfE) will create a report about the overall results across all schools in England, not individual schools.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505920"/>
            <a:ext cx="16858355" cy="847725"/>
          </a:xfrm>
          <a:prstGeom prst="rect">
            <a:avLst/>
          </a:prstGeom>
        </p:spPr>
        <p:txBody>
          <a:bodyPr lIns="0" tIns="0" rIns="0" bIns="0" rtlCol="0" anchor="t">
            <a:spAutoFit/>
          </a:bodyPr>
          <a:lstStyle/>
          <a:p>
            <a:pPr algn="l">
              <a:lnSpc>
                <a:spcPts val="6719"/>
              </a:lnSpc>
            </a:pPr>
            <a:r>
              <a:rPr lang="en-US" sz="5599" b="1">
                <a:solidFill>
                  <a:srgbClr val="0F4989"/>
                </a:solidFill>
                <a:latin typeface="Playpen Sans Bold"/>
                <a:ea typeface="Playpen Sans Bold"/>
                <a:cs typeface="Playpen Sans Bold"/>
                <a:sym typeface="Playpen Sans Bold"/>
              </a:rPr>
              <a:t>When the check will take place</a:t>
            </a:r>
          </a:p>
        </p:txBody>
      </p:sp>
      <p:sp>
        <p:nvSpPr>
          <p:cNvPr id="3" name="TextBox 3"/>
          <p:cNvSpPr txBox="1"/>
          <p:nvPr/>
        </p:nvSpPr>
        <p:spPr>
          <a:xfrm>
            <a:off x="527123" y="2039646"/>
            <a:ext cx="16858355" cy="5163693"/>
          </a:xfrm>
          <a:prstGeom prst="rect">
            <a:avLst/>
          </a:prstGeom>
        </p:spPr>
        <p:txBody>
          <a:bodyPr lIns="0" tIns="0" rIns="0" bIns="0" rtlCol="0" anchor="t">
            <a:spAutoFit/>
          </a:bodyPr>
          <a:lstStyle/>
          <a:p>
            <a:pPr marL="1157126" lvl="1" indent="-578563" algn="l">
              <a:lnSpc>
                <a:spcPts val="5105"/>
              </a:lnSpc>
              <a:buFont typeface="Arial"/>
              <a:buChar char="•"/>
            </a:pPr>
            <a:r>
              <a:rPr lang="en-US" sz="3699">
                <a:solidFill>
                  <a:srgbClr val="000000"/>
                </a:solidFill>
                <a:latin typeface="Playpen Sans"/>
                <a:ea typeface="Playpen Sans"/>
                <a:cs typeface="Playpen Sans"/>
                <a:sym typeface="Playpen Sans"/>
              </a:rPr>
              <a:t>There will be a </a:t>
            </a:r>
            <a:r>
              <a:rPr lang="en-US" sz="3699">
                <a:solidFill>
                  <a:srgbClr val="283593"/>
                </a:solidFill>
                <a:latin typeface="Playpen Sans"/>
                <a:ea typeface="Playpen Sans"/>
                <a:cs typeface="Playpen Sans"/>
                <a:sym typeface="Playpen Sans"/>
              </a:rPr>
              <a:t>2 week window </a:t>
            </a:r>
            <a:r>
              <a:rPr lang="en-US" sz="3699">
                <a:solidFill>
                  <a:srgbClr val="000000"/>
                </a:solidFill>
                <a:latin typeface="Playpen Sans"/>
                <a:ea typeface="Playpen Sans"/>
                <a:cs typeface="Playpen Sans"/>
                <a:sym typeface="Playpen Sans"/>
              </a:rPr>
              <a:t>from </a:t>
            </a:r>
            <a:r>
              <a:rPr lang="en-US" sz="3699">
                <a:solidFill>
                  <a:srgbClr val="283593"/>
                </a:solidFill>
                <a:latin typeface="Playpen Sans"/>
                <a:ea typeface="Playpen Sans"/>
                <a:cs typeface="Playpen Sans"/>
                <a:sym typeface="Playpen Sans"/>
              </a:rPr>
              <a:t>Monday 1 June 2026 </a:t>
            </a:r>
            <a:r>
              <a:rPr lang="en-US" sz="3699">
                <a:solidFill>
                  <a:srgbClr val="000000"/>
                </a:solidFill>
                <a:latin typeface="Playpen Sans"/>
                <a:ea typeface="Playpen Sans"/>
                <a:cs typeface="Playpen Sans"/>
                <a:sym typeface="Playpen Sans"/>
              </a:rPr>
              <a:t>for schools to administer the check. </a:t>
            </a:r>
          </a:p>
          <a:p>
            <a:pPr marL="1157126" lvl="1" indent="-578563" algn="l">
              <a:lnSpc>
                <a:spcPts val="5105"/>
              </a:lnSpc>
            </a:pPr>
            <a:endParaRPr lang="en-US" sz="3699">
              <a:solidFill>
                <a:srgbClr val="000000"/>
              </a:solidFill>
              <a:latin typeface="Playpen Sans"/>
              <a:ea typeface="Playpen Sans"/>
              <a:cs typeface="Playpen Sans"/>
              <a:sym typeface="Playpen Sans"/>
            </a:endParaRPr>
          </a:p>
          <a:p>
            <a:pPr marL="1157126" lvl="1" indent="-578563" algn="l">
              <a:lnSpc>
                <a:spcPts val="5105"/>
              </a:lnSpc>
              <a:buFont typeface="Arial"/>
              <a:buChar char="•"/>
            </a:pPr>
            <a:r>
              <a:rPr lang="en-US" sz="3699">
                <a:solidFill>
                  <a:srgbClr val="000000"/>
                </a:solidFill>
                <a:latin typeface="Playpen Sans"/>
                <a:ea typeface="Playpen Sans"/>
                <a:cs typeface="Playpen Sans"/>
                <a:sym typeface="Playpen Sans"/>
              </a:rPr>
              <a:t>There is </a:t>
            </a:r>
            <a:r>
              <a:rPr lang="en-US" sz="3699">
                <a:solidFill>
                  <a:srgbClr val="283593"/>
                </a:solidFill>
                <a:latin typeface="Playpen Sans"/>
                <a:ea typeface="Playpen Sans"/>
                <a:cs typeface="Playpen Sans"/>
                <a:sym typeface="Playpen Sans"/>
              </a:rPr>
              <a:t>no set day </a:t>
            </a:r>
            <a:r>
              <a:rPr lang="en-US" sz="3699">
                <a:solidFill>
                  <a:srgbClr val="000000"/>
                </a:solidFill>
                <a:latin typeface="Playpen Sans"/>
                <a:ea typeface="Playpen Sans"/>
                <a:cs typeface="Playpen Sans"/>
                <a:sym typeface="Playpen Sans"/>
              </a:rPr>
              <a:t>to administer the check and children are not expected to take the check at the same time. </a:t>
            </a:r>
          </a:p>
          <a:p>
            <a:pPr marL="1157126" lvl="1" indent="-578563" algn="l">
              <a:lnSpc>
                <a:spcPts val="5105"/>
              </a:lnSpc>
            </a:pPr>
            <a:endParaRPr lang="en-US" sz="3699">
              <a:solidFill>
                <a:srgbClr val="000000"/>
              </a:solidFill>
              <a:latin typeface="Playpen Sans"/>
              <a:ea typeface="Playpen Sans"/>
              <a:cs typeface="Playpen Sans"/>
              <a:sym typeface="Playpen Sans"/>
            </a:endParaRPr>
          </a:p>
          <a:p>
            <a:pPr marL="1157126" lvl="1" indent="-578563" algn="l">
              <a:lnSpc>
                <a:spcPts val="5105"/>
              </a:lnSpc>
              <a:buFont typeface="Arial"/>
              <a:buChar char="•"/>
            </a:pPr>
            <a:r>
              <a:rPr lang="en-US" sz="3699">
                <a:solidFill>
                  <a:srgbClr val="000000"/>
                </a:solidFill>
                <a:latin typeface="Playpen Sans"/>
                <a:ea typeface="Playpen Sans"/>
                <a:cs typeface="Playpen Sans"/>
                <a:sym typeface="Playpen Sans"/>
              </a:rPr>
              <a:t>All eligible Year 4 children in England will be required to take the check.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505920"/>
            <a:ext cx="16858355" cy="847725"/>
          </a:xfrm>
          <a:prstGeom prst="rect">
            <a:avLst/>
          </a:prstGeom>
        </p:spPr>
        <p:txBody>
          <a:bodyPr lIns="0" tIns="0" rIns="0" bIns="0" rtlCol="0" anchor="t">
            <a:spAutoFit/>
          </a:bodyPr>
          <a:lstStyle/>
          <a:p>
            <a:pPr algn="l">
              <a:lnSpc>
                <a:spcPts val="6719"/>
              </a:lnSpc>
            </a:pPr>
            <a:r>
              <a:rPr lang="en-US" sz="5599" b="1">
                <a:solidFill>
                  <a:srgbClr val="0F4989"/>
                </a:solidFill>
                <a:latin typeface="Playpen Sans Bold"/>
                <a:ea typeface="Playpen Sans Bold"/>
                <a:cs typeface="Playpen Sans Bold"/>
                <a:sym typeface="Playpen Sans Bold"/>
              </a:rPr>
              <a:t>How the check is carried out</a:t>
            </a:r>
          </a:p>
        </p:txBody>
      </p:sp>
      <p:sp>
        <p:nvSpPr>
          <p:cNvPr id="3" name="TextBox 3"/>
          <p:cNvSpPr txBox="1"/>
          <p:nvPr/>
        </p:nvSpPr>
        <p:spPr>
          <a:xfrm>
            <a:off x="527123" y="1724854"/>
            <a:ext cx="16858355" cy="7982712"/>
          </a:xfrm>
          <a:prstGeom prst="rect">
            <a:avLst/>
          </a:prstGeom>
        </p:spPr>
        <p:txBody>
          <a:bodyPr lIns="0" tIns="0" rIns="0" bIns="0" rtlCol="0" anchor="t">
            <a:spAutoFit/>
          </a:bodyPr>
          <a:lstStyle/>
          <a:p>
            <a:pPr marL="1032034" lvl="1" indent="-516017" algn="l">
              <a:lnSpc>
                <a:spcPts val="4554"/>
              </a:lnSpc>
              <a:buFont typeface="Arial"/>
              <a:buChar char="•"/>
            </a:pPr>
            <a:r>
              <a:rPr lang="en-US" sz="3300">
                <a:solidFill>
                  <a:srgbClr val="000000"/>
                </a:solidFill>
                <a:latin typeface="Playpen Sans"/>
                <a:ea typeface="Playpen Sans"/>
                <a:cs typeface="Playpen Sans"/>
                <a:sym typeface="Playpen Sans"/>
              </a:rPr>
              <a:t>The check will be </a:t>
            </a:r>
            <a:r>
              <a:rPr lang="en-US" sz="3300">
                <a:solidFill>
                  <a:srgbClr val="283593"/>
                </a:solidFill>
                <a:latin typeface="Playpen Sans"/>
                <a:ea typeface="Playpen Sans"/>
                <a:cs typeface="Playpen Sans"/>
                <a:sym typeface="Playpen Sans"/>
              </a:rPr>
              <a:t>fully digital.</a:t>
            </a:r>
          </a:p>
          <a:p>
            <a:pPr marL="1032034" lvl="1" indent="-516017" algn="l">
              <a:lnSpc>
                <a:spcPts val="4554"/>
              </a:lnSpc>
            </a:pPr>
            <a:endParaRPr lang="en-US" sz="3300">
              <a:solidFill>
                <a:srgbClr val="283593"/>
              </a:solidFill>
              <a:latin typeface="Playpen Sans"/>
              <a:ea typeface="Playpen Sans"/>
              <a:cs typeface="Playpen Sans"/>
              <a:sym typeface="Playpen Sans"/>
            </a:endParaRPr>
          </a:p>
          <a:p>
            <a:pPr marL="1032034" lvl="1" indent="-516017" algn="l">
              <a:lnSpc>
                <a:spcPts val="4554"/>
              </a:lnSpc>
              <a:buFont typeface="Arial"/>
              <a:buChar char="•"/>
            </a:pPr>
            <a:r>
              <a:rPr lang="en-US" sz="3300">
                <a:solidFill>
                  <a:srgbClr val="000000"/>
                </a:solidFill>
                <a:latin typeface="Playpen Sans"/>
                <a:ea typeface="Playpen Sans"/>
                <a:cs typeface="Playpen Sans"/>
                <a:sym typeface="Playpen Sans"/>
              </a:rPr>
              <a:t>Answers will be entered using a keyboard, by pressing digits using a mouse or using an on-screen number pad.</a:t>
            </a:r>
          </a:p>
          <a:p>
            <a:pPr marL="1032034" lvl="1" indent="-516017" algn="l">
              <a:lnSpc>
                <a:spcPts val="4554"/>
              </a:lnSpc>
            </a:pPr>
            <a:endParaRPr lang="en-US" sz="3300">
              <a:solidFill>
                <a:srgbClr val="000000"/>
              </a:solidFill>
              <a:latin typeface="Playpen Sans"/>
              <a:ea typeface="Playpen Sans"/>
              <a:cs typeface="Playpen Sans"/>
              <a:sym typeface="Playpen Sans"/>
            </a:endParaRPr>
          </a:p>
          <a:p>
            <a:pPr marL="1032034" lvl="1" indent="-516017" algn="l">
              <a:lnSpc>
                <a:spcPts val="4554"/>
              </a:lnSpc>
              <a:buFont typeface="Arial"/>
              <a:buChar char="•"/>
            </a:pPr>
            <a:r>
              <a:rPr lang="en-US" sz="3300">
                <a:solidFill>
                  <a:srgbClr val="000000"/>
                </a:solidFill>
                <a:latin typeface="Playpen Sans"/>
                <a:ea typeface="Playpen Sans"/>
                <a:cs typeface="Playpen Sans"/>
                <a:sym typeface="Playpen Sans"/>
              </a:rPr>
              <a:t>Usually, the check will take less than </a:t>
            </a:r>
            <a:r>
              <a:rPr lang="en-US" sz="3300">
                <a:solidFill>
                  <a:srgbClr val="283593"/>
                </a:solidFill>
                <a:latin typeface="Playpen Sans"/>
                <a:ea typeface="Playpen Sans"/>
                <a:cs typeface="Playpen Sans"/>
                <a:sym typeface="Playpen Sans"/>
              </a:rPr>
              <a:t>5 minutes </a:t>
            </a:r>
            <a:r>
              <a:rPr lang="en-US" sz="3300">
                <a:solidFill>
                  <a:srgbClr val="000000"/>
                </a:solidFill>
                <a:latin typeface="Playpen Sans"/>
                <a:ea typeface="Playpen Sans"/>
                <a:cs typeface="Playpen Sans"/>
                <a:sym typeface="Playpen Sans"/>
              </a:rPr>
              <a:t>for each child. </a:t>
            </a:r>
          </a:p>
          <a:p>
            <a:pPr marL="1032034" lvl="1" indent="-516017" algn="l">
              <a:lnSpc>
                <a:spcPts val="4554"/>
              </a:lnSpc>
            </a:pPr>
            <a:endParaRPr lang="en-US" sz="3300">
              <a:solidFill>
                <a:srgbClr val="000000"/>
              </a:solidFill>
              <a:latin typeface="Playpen Sans"/>
              <a:ea typeface="Playpen Sans"/>
              <a:cs typeface="Playpen Sans"/>
              <a:sym typeface="Playpen Sans"/>
            </a:endParaRPr>
          </a:p>
          <a:p>
            <a:pPr marL="1032034" lvl="1" indent="-516017" algn="l">
              <a:lnSpc>
                <a:spcPts val="4554"/>
              </a:lnSpc>
              <a:buFont typeface="Arial"/>
              <a:buChar char="•"/>
            </a:pPr>
            <a:r>
              <a:rPr lang="en-US" sz="3300">
                <a:solidFill>
                  <a:srgbClr val="000000"/>
                </a:solidFill>
                <a:latin typeface="Playpen Sans"/>
                <a:ea typeface="Playpen Sans"/>
                <a:cs typeface="Playpen Sans"/>
                <a:sym typeface="Playpen Sans"/>
              </a:rPr>
              <a:t>The children will have </a:t>
            </a:r>
            <a:r>
              <a:rPr lang="en-US" sz="3300">
                <a:solidFill>
                  <a:srgbClr val="283593"/>
                </a:solidFill>
                <a:latin typeface="Playpen Sans"/>
                <a:ea typeface="Playpen Sans"/>
                <a:cs typeface="Playpen Sans"/>
                <a:sym typeface="Playpen Sans"/>
              </a:rPr>
              <a:t>6 seconds </a:t>
            </a:r>
            <a:r>
              <a:rPr lang="en-US" sz="3300">
                <a:solidFill>
                  <a:srgbClr val="000000"/>
                </a:solidFill>
                <a:latin typeface="Playpen Sans"/>
                <a:ea typeface="Playpen Sans"/>
                <a:cs typeface="Playpen Sans"/>
                <a:sym typeface="Playpen Sans"/>
              </a:rPr>
              <a:t>from the time the question appears to input their answer. </a:t>
            </a:r>
          </a:p>
          <a:p>
            <a:pPr marL="1032034" lvl="1" indent="-516017" algn="l">
              <a:lnSpc>
                <a:spcPts val="4554"/>
              </a:lnSpc>
            </a:pPr>
            <a:endParaRPr lang="en-US" sz="3300">
              <a:solidFill>
                <a:srgbClr val="000000"/>
              </a:solidFill>
              <a:latin typeface="Playpen Sans"/>
              <a:ea typeface="Playpen Sans"/>
              <a:cs typeface="Playpen Sans"/>
              <a:sym typeface="Playpen Sans"/>
            </a:endParaRPr>
          </a:p>
          <a:p>
            <a:pPr marL="1032034" lvl="1" indent="-516017" algn="l">
              <a:lnSpc>
                <a:spcPts val="4554"/>
              </a:lnSpc>
              <a:buFont typeface="Arial"/>
              <a:buChar char="•"/>
            </a:pPr>
            <a:r>
              <a:rPr lang="en-US" sz="3300">
                <a:solidFill>
                  <a:srgbClr val="000000"/>
                </a:solidFill>
                <a:latin typeface="Playpen Sans"/>
                <a:ea typeface="Playpen Sans"/>
                <a:cs typeface="Playpen Sans"/>
                <a:sym typeface="Playpen Sans"/>
              </a:rPr>
              <a:t>There will be a total of </a:t>
            </a:r>
            <a:r>
              <a:rPr lang="en-US" sz="3300">
                <a:solidFill>
                  <a:srgbClr val="283593"/>
                </a:solidFill>
                <a:latin typeface="Playpen Sans"/>
                <a:ea typeface="Playpen Sans"/>
                <a:cs typeface="Playpen Sans"/>
                <a:sym typeface="Playpen Sans"/>
              </a:rPr>
              <a:t>25 questions </a:t>
            </a:r>
            <a:r>
              <a:rPr lang="en-US" sz="3300">
                <a:solidFill>
                  <a:srgbClr val="000000"/>
                </a:solidFill>
                <a:latin typeface="Playpen Sans"/>
                <a:ea typeface="Playpen Sans"/>
                <a:cs typeface="Playpen Sans"/>
                <a:sym typeface="Playpen Sans"/>
              </a:rPr>
              <a:t>with a </a:t>
            </a:r>
            <a:r>
              <a:rPr lang="en-US" sz="3300">
                <a:solidFill>
                  <a:srgbClr val="283593"/>
                </a:solidFill>
                <a:latin typeface="Playpen Sans"/>
                <a:ea typeface="Playpen Sans"/>
                <a:cs typeface="Playpen Sans"/>
                <a:sym typeface="Playpen Sans"/>
              </a:rPr>
              <a:t>3 second pause </a:t>
            </a:r>
            <a:r>
              <a:rPr lang="en-US" sz="3300">
                <a:solidFill>
                  <a:srgbClr val="000000"/>
                </a:solidFill>
                <a:latin typeface="Playpen Sans"/>
                <a:ea typeface="Playpen Sans"/>
                <a:cs typeface="Playpen Sans"/>
                <a:sym typeface="Playpen Sans"/>
              </a:rPr>
              <a:t>in-between questions. </a:t>
            </a:r>
          </a:p>
          <a:p>
            <a:pPr marL="1032034" lvl="1" indent="-516017" algn="l">
              <a:lnSpc>
                <a:spcPts val="4554"/>
              </a:lnSpc>
            </a:pPr>
            <a:endParaRPr lang="en-US" sz="3300">
              <a:solidFill>
                <a:srgbClr val="000000"/>
              </a:solidFill>
              <a:latin typeface="Playpen Sans"/>
              <a:ea typeface="Playpen Sans"/>
              <a:cs typeface="Playpen Sans"/>
              <a:sym typeface="Playpen Sans"/>
            </a:endParaRPr>
          </a:p>
          <a:p>
            <a:pPr marL="1032034" lvl="1" indent="-516017" algn="l">
              <a:lnSpc>
                <a:spcPts val="4554"/>
              </a:lnSpc>
              <a:buFont typeface="Arial"/>
              <a:buChar char="•"/>
            </a:pPr>
            <a:r>
              <a:rPr lang="en-US" sz="3300">
                <a:solidFill>
                  <a:srgbClr val="000000"/>
                </a:solidFill>
                <a:latin typeface="Playpen Sans"/>
                <a:ea typeface="Playpen Sans"/>
                <a:cs typeface="Playpen Sans"/>
                <a:sym typeface="Playpen Sans"/>
              </a:rPr>
              <a:t>There will be </a:t>
            </a:r>
            <a:r>
              <a:rPr lang="en-US" sz="3300">
                <a:solidFill>
                  <a:srgbClr val="283593"/>
                </a:solidFill>
                <a:latin typeface="Playpen Sans"/>
                <a:ea typeface="Playpen Sans"/>
                <a:cs typeface="Playpen Sans"/>
                <a:sym typeface="Playpen Sans"/>
              </a:rPr>
              <a:t>3 practice questions</a:t>
            </a:r>
            <a:r>
              <a:rPr lang="en-US" sz="3300">
                <a:solidFill>
                  <a:srgbClr val="000000"/>
                </a:solidFill>
                <a:latin typeface="Playpen Sans"/>
                <a:ea typeface="Playpen Sans"/>
                <a:cs typeface="Playpen Sans"/>
                <a:sym typeface="Playpen Sans"/>
              </a:rPr>
              <a:t> before the check begins.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505920"/>
            <a:ext cx="16858355" cy="752475"/>
          </a:xfrm>
          <a:prstGeom prst="rect">
            <a:avLst/>
          </a:prstGeom>
        </p:spPr>
        <p:txBody>
          <a:bodyPr lIns="0" tIns="0" rIns="0" bIns="0" rtlCol="0" anchor="t">
            <a:spAutoFit/>
          </a:bodyPr>
          <a:lstStyle/>
          <a:p>
            <a:pPr algn="l">
              <a:lnSpc>
                <a:spcPts val="5999"/>
              </a:lnSpc>
            </a:pPr>
            <a:r>
              <a:rPr lang="en-US" sz="4999" b="1">
                <a:solidFill>
                  <a:srgbClr val="0F4989"/>
                </a:solidFill>
                <a:latin typeface="Playpen Sans Bold"/>
                <a:ea typeface="Playpen Sans Bold"/>
                <a:cs typeface="Playpen Sans Bold"/>
                <a:sym typeface="Playpen Sans Bold"/>
              </a:rPr>
              <a:t>Specific arrangements for the check </a:t>
            </a:r>
          </a:p>
        </p:txBody>
      </p:sp>
      <p:sp>
        <p:nvSpPr>
          <p:cNvPr id="3" name="TextBox 3"/>
          <p:cNvSpPr txBox="1"/>
          <p:nvPr/>
        </p:nvSpPr>
        <p:spPr>
          <a:xfrm>
            <a:off x="1429645" y="1932612"/>
            <a:ext cx="16858355" cy="7126224"/>
          </a:xfrm>
          <a:prstGeom prst="rect">
            <a:avLst/>
          </a:prstGeom>
        </p:spPr>
        <p:txBody>
          <a:bodyPr lIns="0" tIns="0" rIns="0" bIns="0" rtlCol="0" anchor="t">
            <a:spAutoFit/>
          </a:bodyPr>
          <a:lstStyle/>
          <a:p>
            <a:pPr algn="l">
              <a:lnSpc>
                <a:spcPts val="5657"/>
              </a:lnSpc>
            </a:pPr>
            <a:r>
              <a:rPr lang="en-US" sz="4099">
                <a:solidFill>
                  <a:srgbClr val="5F679A"/>
                </a:solidFill>
                <a:latin typeface="Playpen Sans"/>
                <a:ea typeface="Playpen Sans"/>
                <a:cs typeface="Playpen Sans"/>
                <a:sym typeface="Playpen Sans"/>
              </a:rPr>
              <a:t>Some children will be eligible for specific arrangements:</a:t>
            </a:r>
          </a:p>
          <a:p>
            <a:pPr algn="l">
              <a:lnSpc>
                <a:spcPts val="5657"/>
              </a:lnSpc>
            </a:pPr>
            <a:endParaRPr lang="en-US" sz="4099">
              <a:solidFill>
                <a:srgbClr val="5F679A"/>
              </a:solidFill>
              <a:latin typeface="Playpen Sans"/>
              <a:ea typeface="Playpen Sans"/>
              <a:cs typeface="Playpen Sans"/>
              <a:sym typeface="Playpen Sans"/>
            </a:endParaRP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Colour contrast;</a:t>
            </a: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Font size adjustment;</a:t>
            </a: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‘Next’ button (alternative to 3-second pause);</a:t>
            </a: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Removing on-screen number pad;</a:t>
            </a: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An adult to input answers;</a:t>
            </a: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Audio version;</a:t>
            </a:r>
          </a:p>
          <a:p>
            <a:pPr marL="1282217" lvl="1" indent="-641109" algn="l">
              <a:lnSpc>
                <a:spcPts val="5657"/>
              </a:lnSpc>
              <a:buFont typeface="Arial"/>
              <a:buChar char="•"/>
            </a:pPr>
            <a:r>
              <a:rPr lang="en-US" sz="4099">
                <a:solidFill>
                  <a:srgbClr val="5F679A"/>
                </a:solidFill>
                <a:latin typeface="Playpen Sans"/>
                <a:ea typeface="Playpen Sans"/>
                <a:cs typeface="Playpen Sans"/>
                <a:sym typeface="Playpen Sans"/>
              </a:rPr>
              <a:t>Audible time alert.</a:t>
            </a:r>
          </a:p>
          <a:p>
            <a:pPr marL="1282217" lvl="1" indent="-641109" algn="l">
              <a:lnSpc>
                <a:spcPts val="5657"/>
              </a:lnSpc>
            </a:pPr>
            <a:endParaRPr lang="en-US" sz="4099">
              <a:solidFill>
                <a:srgbClr val="5F679A"/>
              </a:solidFill>
              <a:latin typeface="Playpen Sans"/>
              <a:ea typeface="Playpen Sans"/>
              <a:cs typeface="Playpen Sans"/>
              <a:sym typeface="Playpen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400945" y="432789"/>
            <a:ext cx="16858355" cy="828675"/>
          </a:xfrm>
          <a:prstGeom prst="rect">
            <a:avLst/>
          </a:prstGeom>
        </p:spPr>
        <p:txBody>
          <a:bodyPr lIns="0" tIns="0" rIns="0" bIns="0" rtlCol="0" anchor="t">
            <a:spAutoFit/>
          </a:bodyPr>
          <a:lstStyle/>
          <a:p>
            <a:pPr algn="l">
              <a:lnSpc>
                <a:spcPts val="6599"/>
              </a:lnSpc>
            </a:pPr>
            <a:r>
              <a:rPr lang="en-US" sz="5499" b="1">
                <a:solidFill>
                  <a:srgbClr val="0F4989"/>
                </a:solidFill>
                <a:latin typeface="Playpen Sans Bold"/>
                <a:ea typeface="Playpen Sans Bold"/>
                <a:cs typeface="Playpen Sans Bold"/>
                <a:sym typeface="Playpen Sans Bold"/>
              </a:rPr>
              <a:t>The check questions</a:t>
            </a:r>
          </a:p>
        </p:txBody>
      </p:sp>
      <p:sp>
        <p:nvSpPr>
          <p:cNvPr id="3" name="TextBox 3"/>
          <p:cNvSpPr txBox="1"/>
          <p:nvPr/>
        </p:nvSpPr>
        <p:spPr>
          <a:xfrm>
            <a:off x="635265" y="1853527"/>
            <a:ext cx="16858355" cy="7866507"/>
          </a:xfrm>
          <a:prstGeom prst="rect">
            <a:avLst/>
          </a:prstGeom>
        </p:spPr>
        <p:txBody>
          <a:bodyPr lIns="0" tIns="0" rIns="0" bIns="0" rtlCol="0" anchor="t">
            <a:spAutoFit/>
          </a:bodyPr>
          <a:lstStyle/>
          <a:p>
            <a:pPr marL="1188399" lvl="1" indent="-594199" algn="l">
              <a:lnSpc>
                <a:spcPts val="5243"/>
              </a:lnSpc>
              <a:buFont typeface="Arial"/>
              <a:buChar char="•"/>
            </a:pPr>
            <a:r>
              <a:rPr lang="en-US" sz="3799">
                <a:solidFill>
                  <a:srgbClr val="000000"/>
                </a:solidFill>
                <a:latin typeface="Playpen Sans"/>
                <a:ea typeface="Playpen Sans"/>
                <a:cs typeface="Playpen Sans"/>
                <a:sym typeface="Playpen Sans"/>
              </a:rPr>
              <a:t>Each child will be </a:t>
            </a:r>
            <a:r>
              <a:rPr lang="en-US" sz="3799">
                <a:solidFill>
                  <a:srgbClr val="283593"/>
                </a:solidFill>
                <a:latin typeface="Playpen Sans"/>
                <a:ea typeface="Playpen Sans"/>
                <a:cs typeface="Playpen Sans"/>
                <a:sym typeface="Playpen Sans"/>
              </a:rPr>
              <a:t>randomly assigned </a:t>
            </a:r>
            <a:r>
              <a:rPr lang="en-US" sz="3799">
                <a:solidFill>
                  <a:srgbClr val="000000"/>
                </a:solidFill>
                <a:latin typeface="Playpen Sans"/>
                <a:ea typeface="Playpen Sans"/>
                <a:cs typeface="Playpen Sans"/>
                <a:sym typeface="Playpen Sans"/>
              </a:rPr>
              <a:t>a set of questions</a:t>
            </a:r>
          </a:p>
          <a:p>
            <a:pPr marL="1188399" lvl="1" indent="-594199" algn="l">
              <a:lnSpc>
                <a:spcPts val="5243"/>
              </a:lnSpc>
            </a:pPr>
            <a:endParaRPr lang="en-US" sz="3799">
              <a:solidFill>
                <a:srgbClr val="000000"/>
              </a:solidFill>
              <a:latin typeface="Playpen Sans"/>
              <a:ea typeface="Playpen Sans"/>
              <a:cs typeface="Playpen Sans"/>
              <a:sym typeface="Playpen Sans"/>
            </a:endParaRPr>
          </a:p>
          <a:p>
            <a:pPr marL="1188399" lvl="1" indent="-594199" algn="l">
              <a:lnSpc>
                <a:spcPts val="5243"/>
              </a:lnSpc>
              <a:buFont typeface="Arial"/>
              <a:buChar char="•"/>
            </a:pPr>
            <a:r>
              <a:rPr lang="en-US" sz="3799">
                <a:solidFill>
                  <a:srgbClr val="000000"/>
                </a:solidFill>
                <a:latin typeface="Playpen Sans"/>
                <a:ea typeface="Playpen Sans"/>
                <a:cs typeface="Playpen Sans"/>
                <a:sym typeface="Playpen Sans"/>
              </a:rPr>
              <a:t>There will only be </a:t>
            </a:r>
            <a:r>
              <a:rPr lang="en-US" sz="3799">
                <a:solidFill>
                  <a:srgbClr val="283593"/>
                </a:solidFill>
                <a:latin typeface="Playpen Sans"/>
                <a:ea typeface="Playpen Sans"/>
                <a:cs typeface="Playpen Sans"/>
                <a:sym typeface="Playpen Sans"/>
              </a:rPr>
              <a:t>multiplication</a:t>
            </a:r>
            <a:r>
              <a:rPr lang="en-US" sz="3799">
                <a:solidFill>
                  <a:srgbClr val="000000"/>
                </a:solidFill>
                <a:latin typeface="Playpen Sans"/>
                <a:ea typeface="Playpen Sans"/>
                <a:cs typeface="Playpen Sans"/>
                <a:sym typeface="Playpen Sans"/>
              </a:rPr>
              <a:t> questions in the check, not division facts. </a:t>
            </a:r>
          </a:p>
          <a:p>
            <a:pPr marL="1188399" lvl="1" indent="-594199" algn="l">
              <a:lnSpc>
                <a:spcPts val="5243"/>
              </a:lnSpc>
            </a:pPr>
            <a:endParaRPr lang="en-US" sz="3799">
              <a:solidFill>
                <a:srgbClr val="000000"/>
              </a:solidFill>
              <a:latin typeface="Playpen Sans"/>
              <a:ea typeface="Playpen Sans"/>
              <a:cs typeface="Playpen Sans"/>
              <a:sym typeface="Playpen Sans"/>
            </a:endParaRPr>
          </a:p>
          <a:p>
            <a:pPr marL="1188399" lvl="1" indent="-594199" algn="l">
              <a:lnSpc>
                <a:spcPts val="5243"/>
              </a:lnSpc>
              <a:buFont typeface="Arial"/>
              <a:buChar char="•"/>
            </a:pPr>
            <a:r>
              <a:rPr lang="en-US" sz="3799">
                <a:solidFill>
                  <a:srgbClr val="000000"/>
                </a:solidFill>
                <a:latin typeface="Playpen Sans"/>
                <a:ea typeface="Playpen Sans"/>
                <a:cs typeface="Playpen Sans"/>
                <a:sym typeface="Playpen Sans"/>
              </a:rPr>
              <a:t>The 6, 7, 8, 9 and 12 times tables are </a:t>
            </a:r>
            <a:r>
              <a:rPr lang="en-US" sz="3799">
                <a:solidFill>
                  <a:srgbClr val="283593"/>
                </a:solidFill>
                <a:latin typeface="Playpen Sans"/>
                <a:ea typeface="Playpen Sans"/>
                <a:cs typeface="Playpen Sans"/>
                <a:sym typeface="Playpen Sans"/>
              </a:rPr>
              <a:t>more likely </a:t>
            </a:r>
            <a:r>
              <a:rPr lang="en-US" sz="3799">
                <a:solidFill>
                  <a:srgbClr val="000000"/>
                </a:solidFill>
                <a:latin typeface="Playpen Sans"/>
                <a:ea typeface="Playpen Sans"/>
                <a:cs typeface="Playpen Sans"/>
                <a:sym typeface="Playpen Sans"/>
              </a:rPr>
              <a:t>to be asked. </a:t>
            </a:r>
          </a:p>
          <a:p>
            <a:pPr marL="1188399" lvl="1" indent="-594199" algn="l">
              <a:lnSpc>
                <a:spcPts val="5243"/>
              </a:lnSpc>
            </a:pPr>
            <a:endParaRPr lang="en-US" sz="3799">
              <a:solidFill>
                <a:srgbClr val="000000"/>
              </a:solidFill>
              <a:latin typeface="Playpen Sans"/>
              <a:ea typeface="Playpen Sans"/>
              <a:cs typeface="Playpen Sans"/>
              <a:sym typeface="Playpen Sans"/>
            </a:endParaRPr>
          </a:p>
          <a:p>
            <a:pPr marL="1188399" lvl="1" indent="-594199" algn="l">
              <a:lnSpc>
                <a:spcPts val="5243"/>
              </a:lnSpc>
              <a:buFont typeface="Arial"/>
              <a:buChar char="•"/>
            </a:pPr>
            <a:r>
              <a:rPr lang="en-US" sz="3799">
                <a:solidFill>
                  <a:srgbClr val="000000"/>
                </a:solidFill>
                <a:latin typeface="Playpen Sans"/>
                <a:ea typeface="Playpen Sans"/>
                <a:cs typeface="Playpen Sans"/>
                <a:sym typeface="Playpen Sans"/>
              </a:rPr>
              <a:t>Reversal of questions (e.g. 8 x 6 and 6 x 8) will not be asked in the same check. </a:t>
            </a:r>
          </a:p>
          <a:p>
            <a:pPr marL="1188399" lvl="1" indent="-594199" algn="l">
              <a:lnSpc>
                <a:spcPts val="5243"/>
              </a:lnSpc>
            </a:pPr>
            <a:endParaRPr lang="en-US" sz="3799">
              <a:solidFill>
                <a:srgbClr val="000000"/>
              </a:solidFill>
              <a:latin typeface="Playpen Sans"/>
              <a:ea typeface="Playpen Sans"/>
              <a:cs typeface="Playpen Sans"/>
              <a:sym typeface="Playpen Sans"/>
            </a:endParaRPr>
          </a:p>
          <a:p>
            <a:pPr marL="1188399" lvl="1" indent="-594199" algn="l">
              <a:lnSpc>
                <a:spcPts val="5243"/>
              </a:lnSpc>
              <a:buFont typeface="Arial"/>
              <a:buChar char="•"/>
            </a:pPr>
            <a:r>
              <a:rPr lang="en-US" sz="3799">
                <a:solidFill>
                  <a:srgbClr val="000000"/>
                </a:solidFill>
                <a:latin typeface="Playpen Sans"/>
                <a:ea typeface="Playpen Sans"/>
                <a:cs typeface="Playpen Sans"/>
                <a:sym typeface="Playpen Sans"/>
              </a:rPr>
              <a:t>Children will not see their individual results when they complete the check.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86563" y="9525"/>
            <a:ext cx="16858355" cy="666750"/>
          </a:xfrm>
          <a:prstGeom prst="rect">
            <a:avLst/>
          </a:prstGeom>
        </p:spPr>
        <p:txBody>
          <a:bodyPr lIns="0" tIns="0" rIns="0" bIns="0" rtlCol="0" anchor="t">
            <a:spAutoFit/>
          </a:bodyPr>
          <a:lstStyle/>
          <a:p>
            <a:pPr algn="l">
              <a:lnSpc>
                <a:spcPts val="5399"/>
              </a:lnSpc>
            </a:pPr>
            <a:r>
              <a:rPr lang="en-US" sz="4499" b="1">
                <a:solidFill>
                  <a:srgbClr val="1D2770"/>
                </a:solidFill>
                <a:latin typeface="Playpen Sans Bold"/>
                <a:ea typeface="Playpen Sans Bold"/>
                <a:cs typeface="Playpen Sans Bold"/>
                <a:sym typeface="Playpen Sans Bold"/>
              </a:rPr>
              <a:t>More information about the questions</a:t>
            </a:r>
          </a:p>
        </p:txBody>
      </p:sp>
      <p:sp>
        <p:nvSpPr>
          <p:cNvPr id="3" name="TextBox 3"/>
          <p:cNvSpPr txBox="1"/>
          <p:nvPr/>
        </p:nvSpPr>
        <p:spPr>
          <a:xfrm>
            <a:off x="714823" y="2087947"/>
            <a:ext cx="6912501" cy="6740271"/>
          </a:xfrm>
          <a:prstGeom prst="rect">
            <a:avLst/>
          </a:prstGeom>
        </p:spPr>
        <p:txBody>
          <a:bodyPr lIns="0" tIns="0" rIns="0" bIns="0" rtlCol="0" anchor="t">
            <a:spAutoFit/>
          </a:bodyPr>
          <a:lstStyle/>
          <a:p>
            <a:pPr algn="l">
              <a:lnSpc>
                <a:spcPts val="5381"/>
              </a:lnSpc>
            </a:pPr>
            <a:r>
              <a:rPr lang="en-US" sz="3899">
                <a:solidFill>
                  <a:srgbClr val="000000"/>
                </a:solidFill>
                <a:latin typeface="Playpen Sans"/>
                <a:ea typeface="Playpen Sans"/>
                <a:cs typeface="Playpen Sans"/>
                <a:sym typeface="Playpen Sans"/>
              </a:rPr>
              <a:t>The Standards and Testing Agency (STA) state that they are classifying the multiplication tables by the first number (multiplier) in the question. </a:t>
            </a:r>
          </a:p>
          <a:p>
            <a:pPr algn="l">
              <a:lnSpc>
                <a:spcPts val="5381"/>
              </a:lnSpc>
            </a:pPr>
            <a:endParaRPr lang="en-US" sz="3899">
              <a:solidFill>
                <a:srgbClr val="000000"/>
              </a:solidFill>
              <a:latin typeface="Playpen Sans"/>
              <a:ea typeface="Playpen Sans"/>
              <a:cs typeface="Playpen Sans"/>
              <a:sym typeface="Playpen Sans"/>
            </a:endParaRPr>
          </a:p>
          <a:p>
            <a:pPr algn="l">
              <a:lnSpc>
                <a:spcPts val="5381"/>
              </a:lnSpc>
            </a:pPr>
            <a:r>
              <a:rPr lang="en-US" sz="3899">
                <a:solidFill>
                  <a:srgbClr val="000000"/>
                </a:solidFill>
                <a:latin typeface="Playpen Sans"/>
                <a:ea typeface="Playpen Sans"/>
                <a:cs typeface="Playpen Sans"/>
                <a:sym typeface="Playpen Sans"/>
              </a:rPr>
              <a:t>For example, 8 x 3 would fall within the 8 times table.</a:t>
            </a:r>
          </a:p>
        </p:txBody>
      </p:sp>
      <p:grpSp>
        <p:nvGrpSpPr>
          <p:cNvPr id="4" name="Group 4"/>
          <p:cNvGrpSpPr/>
          <p:nvPr/>
        </p:nvGrpSpPr>
        <p:grpSpPr>
          <a:xfrm>
            <a:off x="16944918" y="9326432"/>
            <a:ext cx="1097404" cy="787203"/>
            <a:chOff x="0" y="0"/>
            <a:chExt cx="1463205" cy="1049604"/>
          </a:xfrm>
        </p:grpSpPr>
        <p:sp>
          <p:nvSpPr>
            <p:cNvPr id="5" name="Freeform 5"/>
            <p:cNvSpPr/>
            <p:nvPr/>
          </p:nvSpPr>
          <p:spPr>
            <a:xfrm>
              <a:off x="0" y="0"/>
              <a:ext cx="1463200" cy="1049600"/>
            </a:xfrm>
            <a:custGeom>
              <a:avLst/>
              <a:gdLst/>
              <a:ahLst/>
              <a:cxnLst/>
              <a:rect l="l" t="t" r="r" b="b"/>
              <a:pathLst>
                <a:path w="1463200" h="1049600">
                  <a:moveTo>
                    <a:pt x="0" y="0"/>
                  </a:moveTo>
                  <a:lnTo>
                    <a:pt x="1463200" y="0"/>
                  </a:lnTo>
                  <a:lnTo>
                    <a:pt x="1463200" y="1049600"/>
                  </a:lnTo>
                  <a:lnTo>
                    <a:pt x="0" y="1049600"/>
                  </a:lnTo>
                  <a:close/>
                </a:path>
              </a:pathLst>
            </a:custGeom>
            <a:solidFill>
              <a:srgbClr val="000000">
                <a:alpha val="0"/>
              </a:srgbClr>
            </a:solidFill>
            <a:ln w="12700">
              <a:solidFill>
                <a:srgbClr val="000000"/>
              </a:solidFill>
            </a:ln>
          </p:spPr>
        </p:sp>
        <p:sp>
          <p:nvSpPr>
            <p:cNvPr id="6" name="TextBox 6"/>
            <p:cNvSpPr txBox="1"/>
            <p:nvPr/>
          </p:nvSpPr>
          <p:spPr>
            <a:xfrm>
              <a:off x="0" y="-9525"/>
              <a:ext cx="1463205" cy="1059129"/>
            </a:xfrm>
            <a:prstGeom prst="rect">
              <a:avLst/>
            </a:prstGeom>
          </p:spPr>
          <p:txBody>
            <a:bodyPr lIns="0" tIns="0" rIns="0" bIns="0" rtlCol="0" anchor="ctr"/>
            <a:lstStyle/>
            <a:p>
              <a:pPr algn="r">
                <a:lnSpc>
                  <a:spcPts val="2400"/>
                </a:lnSpc>
              </a:pPr>
              <a:r>
                <a:rPr lang="en-US" sz="2000">
                  <a:solidFill>
                    <a:srgbClr val="595959"/>
                  </a:solidFill>
                  <a:latin typeface="Arial"/>
                  <a:ea typeface="Arial"/>
                  <a:cs typeface="Arial"/>
                  <a:sym typeface="Arial"/>
                </a:rPr>
                <a:t>7</a:t>
              </a:r>
            </a:p>
          </p:txBody>
        </p:sp>
      </p:grpSp>
      <p:sp>
        <p:nvSpPr>
          <p:cNvPr id="7" name="Freeform 7" descr="2018 Times Tables and Multiplciation Check Table"/>
          <p:cNvSpPr/>
          <p:nvPr/>
        </p:nvSpPr>
        <p:spPr>
          <a:xfrm>
            <a:off x="8156009" y="1028700"/>
            <a:ext cx="9886313" cy="8925441"/>
          </a:xfrm>
          <a:custGeom>
            <a:avLst/>
            <a:gdLst/>
            <a:ahLst/>
            <a:cxnLst/>
            <a:rect l="l" t="t" r="r" b="b"/>
            <a:pathLst>
              <a:path w="9886313" h="8925441">
                <a:moveTo>
                  <a:pt x="0" y="0"/>
                </a:moveTo>
                <a:lnTo>
                  <a:pt x="9886313" y="0"/>
                </a:lnTo>
                <a:lnTo>
                  <a:pt x="9886313" y="8925441"/>
                </a:lnTo>
                <a:lnTo>
                  <a:pt x="0" y="8925441"/>
                </a:lnTo>
                <a:lnTo>
                  <a:pt x="0" y="0"/>
                </a:lnTo>
                <a:close/>
              </a:path>
            </a:pathLst>
          </a:custGeom>
          <a:blipFill>
            <a:blip r:embed="rId3"/>
            <a:stretch>
              <a:fillRect l="-14611" r="-47428" b="-5872"/>
            </a:stretch>
          </a:blipFill>
        </p:spPr>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3549192" y="369819"/>
            <a:ext cx="11270063" cy="8419511"/>
          </a:xfrm>
          <a:custGeom>
            <a:avLst/>
            <a:gdLst/>
            <a:ahLst/>
            <a:cxnLst/>
            <a:rect l="l" t="t" r="r" b="b"/>
            <a:pathLst>
              <a:path w="11270063" h="8419511">
                <a:moveTo>
                  <a:pt x="0" y="0"/>
                </a:moveTo>
                <a:lnTo>
                  <a:pt x="11270064" y="0"/>
                </a:lnTo>
                <a:lnTo>
                  <a:pt x="11270064" y="8419511"/>
                </a:lnTo>
                <a:lnTo>
                  <a:pt x="0" y="8419511"/>
                </a:lnTo>
                <a:lnTo>
                  <a:pt x="0" y="0"/>
                </a:lnTo>
                <a:close/>
              </a:path>
            </a:pathLst>
          </a:custGeom>
          <a:blipFill>
            <a:blip r:embed="rId2"/>
            <a:stretch>
              <a:fillRect/>
            </a:stretch>
          </a:blipFill>
        </p:spPr>
      </p:sp>
      <p:sp>
        <p:nvSpPr>
          <p:cNvPr id="3" name="TextBox 3"/>
          <p:cNvSpPr txBox="1"/>
          <p:nvPr/>
        </p:nvSpPr>
        <p:spPr>
          <a:xfrm>
            <a:off x="462915" y="9191625"/>
            <a:ext cx="18053685" cy="580389"/>
          </a:xfrm>
          <a:prstGeom prst="rect">
            <a:avLst/>
          </a:prstGeom>
        </p:spPr>
        <p:txBody>
          <a:bodyPr wrap="square" lIns="0" tIns="0" rIns="0" bIns="0" rtlCol="0" anchor="t">
            <a:spAutoFit/>
          </a:bodyPr>
          <a:lstStyle/>
          <a:p>
            <a:pPr algn="l">
              <a:lnSpc>
                <a:spcPts val="4760"/>
              </a:lnSpc>
            </a:pPr>
            <a:r>
              <a:rPr lang="en-US" sz="3400" u="sng" dirty="0">
                <a:solidFill>
                  <a:srgbClr val="000000"/>
                </a:solidFill>
                <a:latin typeface="Playpen Sans"/>
                <a:ea typeface="Playpen Sans"/>
                <a:cs typeface="Playpen Sans"/>
                <a:sym typeface="Playpen Sans"/>
                <a:hlinkClick r:id="rId3" tooltip="https://mathsframe.co.uk/en/resources/resource/477/Multiplication-Tables-Check"/>
              </a:rPr>
              <a:t>https://mathsframe.co.uk/en/resources/resource/477/Multiplication-Tables-Check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527123" y="496395"/>
            <a:ext cx="16858355" cy="723900"/>
          </a:xfrm>
          <a:prstGeom prst="rect">
            <a:avLst/>
          </a:prstGeom>
        </p:spPr>
        <p:txBody>
          <a:bodyPr lIns="0" tIns="0" rIns="0" bIns="0" rtlCol="0" anchor="t">
            <a:spAutoFit/>
          </a:bodyPr>
          <a:lstStyle/>
          <a:p>
            <a:pPr algn="l">
              <a:lnSpc>
                <a:spcPts val="5639"/>
              </a:lnSpc>
            </a:pPr>
            <a:r>
              <a:rPr lang="en-US" sz="4699" b="1">
                <a:solidFill>
                  <a:srgbClr val="0F4989"/>
                </a:solidFill>
                <a:latin typeface="Playpen Sans Bold"/>
                <a:ea typeface="Playpen Sans Bold"/>
                <a:cs typeface="Playpen Sans Bold"/>
                <a:sym typeface="Playpen Sans Bold"/>
              </a:rPr>
              <a:t>How best to prepare your child for the check</a:t>
            </a:r>
          </a:p>
        </p:txBody>
      </p:sp>
      <p:sp>
        <p:nvSpPr>
          <p:cNvPr id="3" name="TextBox 3"/>
          <p:cNvSpPr txBox="1"/>
          <p:nvPr/>
        </p:nvSpPr>
        <p:spPr>
          <a:xfrm>
            <a:off x="1028700" y="2054498"/>
            <a:ext cx="16858355" cy="6938010"/>
          </a:xfrm>
          <a:prstGeom prst="rect">
            <a:avLst/>
          </a:prstGeom>
        </p:spPr>
        <p:txBody>
          <a:bodyPr lIns="0" tIns="0" rIns="0" bIns="0" rtlCol="0" anchor="t">
            <a:spAutoFit/>
          </a:bodyPr>
          <a:lstStyle/>
          <a:p>
            <a:pPr marL="1250945" lvl="1" indent="-625472" algn="l">
              <a:lnSpc>
                <a:spcPts val="5519"/>
              </a:lnSpc>
              <a:buFont typeface="Arial"/>
              <a:buChar char="•"/>
            </a:pPr>
            <a:r>
              <a:rPr lang="en-US" sz="3999">
                <a:solidFill>
                  <a:srgbClr val="000000"/>
                </a:solidFill>
                <a:latin typeface="Playpen Sans"/>
                <a:ea typeface="Playpen Sans"/>
                <a:cs typeface="Playpen Sans"/>
                <a:sym typeface="Playpen Sans"/>
              </a:rPr>
              <a:t>Remind them that the check should last no more than </a:t>
            </a:r>
            <a:r>
              <a:rPr lang="en-US" sz="3999">
                <a:solidFill>
                  <a:srgbClr val="283593"/>
                </a:solidFill>
                <a:latin typeface="Playpen Sans"/>
                <a:ea typeface="Playpen Sans"/>
                <a:cs typeface="Playpen Sans"/>
                <a:sym typeface="Playpen Sans"/>
              </a:rPr>
              <a:t>5 minutes.</a:t>
            </a:r>
          </a:p>
          <a:p>
            <a:pPr marL="1250945" lvl="1" indent="-625472" algn="l">
              <a:lnSpc>
                <a:spcPts val="5519"/>
              </a:lnSpc>
            </a:pPr>
            <a:endParaRPr lang="en-US" sz="3999">
              <a:solidFill>
                <a:srgbClr val="283593"/>
              </a:solidFill>
              <a:latin typeface="Playpen Sans"/>
              <a:ea typeface="Playpen Sans"/>
              <a:cs typeface="Playpen Sans"/>
              <a:sym typeface="Playpen Sans"/>
            </a:endParaRPr>
          </a:p>
          <a:p>
            <a:pPr marL="1250945" lvl="1" indent="-625472" algn="l">
              <a:lnSpc>
                <a:spcPts val="5519"/>
              </a:lnSpc>
              <a:buFont typeface="Arial"/>
              <a:buChar char="•"/>
            </a:pPr>
            <a:r>
              <a:rPr lang="en-US" sz="3999">
                <a:solidFill>
                  <a:srgbClr val="000000"/>
                </a:solidFill>
                <a:latin typeface="Playpen Sans"/>
                <a:ea typeface="Playpen Sans"/>
                <a:cs typeface="Playpen Sans"/>
                <a:sym typeface="Playpen Sans"/>
              </a:rPr>
              <a:t>If you want to go over times tables, make them fun.</a:t>
            </a:r>
          </a:p>
          <a:p>
            <a:pPr marL="1250945" lvl="1" indent="-625472" algn="l">
              <a:lnSpc>
                <a:spcPts val="5519"/>
              </a:lnSpc>
            </a:pPr>
            <a:endParaRPr lang="en-US" sz="3999">
              <a:solidFill>
                <a:srgbClr val="000000"/>
              </a:solidFill>
              <a:latin typeface="Playpen Sans"/>
              <a:ea typeface="Playpen Sans"/>
              <a:cs typeface="Playpen Sans"/>
              <a:sym typeface="Playpen Sans"/>
            </a:endParaRPr>
          </a:p>
          <a:p>
            <a:pPr marL="1250945" lvl="1" indent="-625472" algn="l">
              <a:lnSpc>
                <a:spcPts val="5519"/>
              </a:lnSpc>
              <a:buFont typeface="Arial"/>
              <a:buChar char="•"/>
            </a:pPr>
            <a:r>
              <a:rPr lang="en-US" sz="3999">
                <a:solidFill>
                  <a:srgbClr val="000000"/>
                </a:solidFill>
                <a:latin typeface="Playpen Sans"/>
                <a:ea typeface="Playpen Sans"/>
                <a:cs typeface="Playpen Sans"/>
                <a:sym typeface="Playpen Sans"/>
              </a:rPr>
              <a:t>If you have any concerns, talk to your child’s teacher. </a:t>
            </a:r>
          </a:p>
          <a:p>
            <a:pPr marL="1250945" lvl="1" indent="-625472" algn="l">
              <a:lnSpc>
                <a:spcPts val="5519"/>
              </a:lnSpc>
            </a:pPr>
            <a:endParaRPr lang="en-US" sz="3999">
              <a:solidFill>
                <a:srgbClr val="000000"/>
              </a:solidFill>
              <a:latin typeface="Playpen Sans"/>
              <a:ea typeface="Playpen Sans"/>
              <a:cs typeface="Playpen Sans"/>
              <a:sym typeface="Playpen Sans"/>
            </a:endParaRPr>
          </a:p>
          <a:p>
            <a:pPr marL="1250945" lvl="1" indent="-625472" algn="l">
              <a:lnSpc>
                <a:spcPts val="5519"/>
              </a:lnSpc>
              <a:buFont typeface="Arial"/>
              <a:buChar char="•"/>
            </a:pPr>
            <a:r>
              <a:rPr lang="en-US" sz="3999">
                <a:solidFill>
                  <a:srgbClr val="000000"/>
                </a:solidFill>
                <a:latin typeface="Playpen Sans"/>
                <a:ea typeface="Playpen Sans"/>
                <a:cs typeface="Playpen Sans"/>
                <a:sym typeface="Playpen Sans"/>
              </a:rPr>
              <a:t>If your child has any concerns, encourage them to talk to a trusted adult (for example, yourself, their teacher).</a:t>
            </a:r>
          </a:p>
          <a:p>
            <a:pPr algn="l">
              <a:lnSpc>
                <a:spcPts val="5519"/>
              </a:lnSpc>
            </a:pPr>
            <a:endParaRPr lang="en-US" sz="3999">
              <a:solidFill>
                <a:srgbClr val="000000"/>
              </a:solidFill>
              <a:latin typeface="Playpen Sans"/>
              <a:ea typeface="Playpen Sans"/>
              <a:cs typeface="Playpen Sans"/>
              <a:sym typeface="Playpen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8215042" y="1944205"/>
            <a:ext cx="9668711" cy="7456993"/>
          </a:xfrm>
          <a:custGeom>
            <a:avLst/>
            <a:gdLst/>
            <a:ahLst/>
            <a:cxnLst/>
            <a:rect l="l" t="t" r="r" b="b"/>
            <a:pathLst>
              <a:path w="9668711" h="7456993">
                <a:moveTo>
                  <a:pt x="0" y="0"/>
                </a:moveTo>
                <a:lnTo>
                  <a:pt x="9668710" y="0"/>
                </a:lnTo>
                <a:lnTo>
                  <a:pt x="9668710" y="7456993"/>
                </a:lnTo>
                <a:lnTo>
                  <a:pt x="0" y="7456993"/>
                </a:lnTo>
                <a:lnTo>
                  <a:pt x="0" y="0"/>
                </a:lnTo>
                <a:close/>
              </a:path>
            </a:pathLst>
          </a:custGeom>
          <a:blipFill>
            <a:blip r:embed="rId2"/>
            <a:stretch>
              <a:fillRect/>
            </a:stretch>
          </a:blipFill>
        </p:spPr>
      </p:sp>
      <p:sp>
        <p:nvSpPr>
          <p:cNvPr id="3" name="TextBox 3"/>
          <p:cNvSpPr txBox="1"/>
          <p:nvPr/>
        </p:nvSpPr>
        <p:spPr>
          <a:xfrm>
            <a:off x="2057400" y="223814"/>
            <a:ext cx="14032409" cy="1323975"/>
          </a:xfrm>
          <a:prstGeom prst="rect">
            <a:avLst/>
          </a:prstGeom>
        </p:spPr>
        <p:txBody>
          <a:bodyPr wrap="square" lIns="0" tIns="0" rIns="0" bIns="0" rtlCol="0" anchor="t">
            <a:spAutoFit/>
          </a:bodyPr>
          <a:lstStyle/>
          <a:p>
            <a:pPr algn="ctr">
              <a:lnSpc>
                <a:spcPts val="10439"/>
              </a:lnSpc>
              <a:spcBef>
                <a:spcPct val="0"/>
              </a:spcBef>
            </a:pPr>
            <a:r>
              <a:rPr lang="en-US" sz="8699" b="1" dirty="0">
                <a:solidFill>
                  <a:srgbClr val="025492"/>
                </a:solidFill>
                <a:latin typeface="Playpen Sans Bold"/>
                <a:ea typeface="Playpen Sans Bold"/>
                <a:cs typeface="Playpen Sans Bold"/>
                <a:sym typeface="Playpen Sans Bold"/>
              </a:rPr>
              <a:t>Times Table Activities</a:t>
            </a:r>
          </a:p>
        </p:txBody>
      </p:sp>
      <p:sp>
        <p:nvSpPr>
          <p:cNvPr id="4" name="TextBox 4"/>
          <p:cNvSpPr txBox="1"/>
          <p:nvPr/>
        </p:nvSpPr>
        <p:spPr>
          <a:xfrm>
            <a:off x="1453322" y="4948801"/>
            <a:ext cx="5702022" cy="1438275"/>
          </a:xfrm>
          <a:prstGeom prst="rect">
            <a:avLst/>
          </a:prstGeom>
        </p:spPr>
        <p:txBody>
          <a:bodyPr lIns="0" tIns="0" rIns="0" bIns="0" rtlCol="0" anchor="t">
            <a:spAutoFit/>
          </a:bodyPr>
          <a:lstStyle/>
          <a:p>
            <a:pPr algn="ctr">
              <a:lnSpc>
                <a:spcPts val="5639"/>
              </a:lnSpc>
            </a:pPr>
            <a:r>
              <a:rPr lang="en-US" sz="4699" b="1">
                <a:solidFill>
                  <a:srgbClr val="025492"/>
                </a:solidFill>
                <a:latin typeface="Playpen Sans Bold"/>
                <a:ea typeface="Playpen Sans Bold"/>
                <a:cs typeface="Playpen Sans Bold"/>
                <a:sym typeface="Playpen Sans Bold"/>
              </a:rPr>
              <a:t>Flip it and times it</a:t>
            </a:r>
          </a:p>
          <a:p>
            <a:pPr algn="ctr">
              <a:lnSpc>
                <a:spcPts val="5639"/>
              </a:lnSpc>
            </a:pPr>
            <a:endParaRPr lang="en-US" sz="4699" b="1">
              <a:solidFill>
                <a:srgbClr val="025492"/>
              </a:solidFill>
              <a:latin typeface="Playpen Sans Bold"/>
              <a:ea typeface="Playpen Sans Bold"/>
              <a:cs typeface="Playpen Sans Bold"/>
              <a:sym typeface="Playpen Sans Bo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TextBox 2"/>
          <p:cNvSpPr txBox="1"/>
          <p:nvPr/>
        </p:nvSpPr>
        <p:spPr>
          <a:xfrm>
            <a:off x="2590800" y="266700"/>
            <a:ext cx="13346609" cy="1323975"/>
          </a:xfrm>
          <a:prstGeom prst="rect">
            <a:avLst/>
          </a:prstGeom>
        </p:spPr>
        <p:txBody>
          <a:bodyPr wrap="square" lIns="0" tIns="0" rIns="0" bIns="0" rtlCol="0" anchor="t">
            <a:spAutoFit/>
          </a:bodyPr>
          <a:lstStyle/>
          <a:p>
            <a:pPr algn="ctr">
              <a:lnSpc>
                <a:spcPts val="10439"/>
              </a:lnSpc>
              <a:spcBef>
                <a:spcPct val="0"/>
              </a:spcBef>
            </a:pPr>
            <a:r>
              <a:rPr lang="en-US" sz="8699" b="1" dirty="0">
                <a:solidFill>
                  <a:srgbClr val="025492"/>
                </a:solidFill>
                <a:latin typeface="Playpen Sans Bold"/>
                <a:ea typeface="Playpen Sans Bold"/>
                <a:cs typeface="Playpen Sans Bold"/>
                <a:sym typeface="Playpen Sans Bold"/>
              </a:rPr>
              <a:t>Times Table Activities</a:t>
            </a:r>
          </a:p>
        </p:txBody>
      </p:sp>
      <p:sp>
        <p:nvSpPr>
          <p:cNvPr id="3" name="TextBox 3"/>
          <p:cNvSpPr txBox="1"/>
          <p:nvPr/>
        </p:nvSpPr>
        <p:spPr>
          <a:xfrm>
            <a:off x="943615" y="4948801"/>
            <a:ext cx="6721436" cy="723900"/>
          </a:xfrm>
          <a:prstGeom prst="rect">
            <a:avLst/>
          </a:prstGeom>
        </p:spPr>
        <p:txBody>
          <a:bodyPr lIns="0" tIns="0" rIns="0" bIns="0" rtlCol="0" anchor="t">
            <a:spAutoFit/>
          </a:bodyPr>
          <a:lstStyle/>
          <a:p>
            <a:pPr algn="ctr">
              <a:lnSpc>
                <a:spcPts val="5639"/>
              </a:lnSpc>
            </a:pPr>
            <a:r>
              <a:rPr lang="en-US" sz="4699" b="1">
                <a:solidFill>
                  <a:srgbClr val="025492"/>
                </a:solidFill>
                <a:latin typeface="Playpen Sans Bold"/>
                <a:ea typeface="Playpen Sans Bold"/>
                <a:cs typeface="Playpen Sans Bold"/>
                <a:sym typeface="Playpen Sans Bold"/>
              </a:rPr>
              <a:t>Times table flip cards</a:t>
            </a:r>
          </a:p>
        </p:txBody>
      </p:sp>
      <p:pic>
        <p:nvPicPr>
          <p:cNvPr id="4" name="Picture 3">
            <a:extLst>
              <a:ext uri="{FF2B5EF4-FFF2-40B4-BE49-F238E27FC236}">
                <a16:creationId xmlns:a16="http://schemas.microsoft.com/office/drawing/2014/main" id="{01E5A3A3-0122-4138-9E9F-36AB7BAD426B}"/>
              </a:ext>
            </a:extLst>
          </p:cNvPr>
          <p:cNvPicPr>
            <a:picLocks noChangeAspect="1"/>
          </p:cNvPicPr>
          <p:nvPr/>
        </p:nvPicPr>
        <p:blipFill>
          <a:blip r:embed="rId2"/>
          <a:stretch>
            <a:fillRect/>
          </a:stretch>
        </p:blipFill>
        <p:spPr>
          <a:xfrm>
            <a:off x="10134600" y="2171700"/>
            <a:ext cx="5410200" cy="761799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9144000" y="1652225"/>
            <a:ext cx="7058169" cy="8040952"/>
          </a:xfrm>
          <a:custGeom>
            <a:avLst/>
            <a:gdLst/>
            <a:ahLst/>
            <a:cxnLst/>
            <a:rect l="l" t="t" r="r" b="b"/>
            <a:pathLst>
              <a:path w="7058169" h="8040952">
                <a:moveTo>
                  <a:pt x="0" y="0"/>
                </a:moveTo>
                <a:lnTo>
                  <a:pt x="7058169" y="0"/>
                </a:lnTo>
                <a:lnTo>
                  <a:pt x="7058169" y="8040952"/>
                </a:lnTo>
                <a:lnTo>
                  <a:pt x="0" y="8040952"/>
                </a:lnTo>
                <a:lnTo>
                  <a:pt x="0" y="0"/>
                </a:lnTo>
                <a:close/>
              </a:path>
            </a:pathLst>
          </a:custGeom>
          <a:blipFill>
            <a:blip r:embed="rId2"/>
            <a:stretch>
              <a:fillRect/>
            </a:stretch>
          </a:blipFill>
        </p:spPr>
      </p:sp>
      <p:sp>
        <p:nvSpPr>
          <p:cNvPr id="3" name="TextBox 3"/>
          <p:cNvSpPr txBox="1"/>
          <p:nvPr/>
        </p:nvSpPr>
        <p:spPr>
          <a:xfrm>
            <a:off x="2347161" y="190500"/>
            <a:ext cx="13593678" cy="1323975"/>
          </a:xfrm>
          <a:prstGeom prst="rect">
            <a:avLst/>
          </a:prstGeom>
        </p:spPr>
        <p:txBody>
          <a:bodyPr wrap="square" lIns="0" tIns="0" rIns="0" bIns="0" rtlCol="0" anchor="t">
            <a:spAutoFit/>
          </a:bodyPr>
          <a:lstStyle/>
          <a:p>
            <a:pPr algn="ctr">
              <a:lnSpc>
                <a:spcPts val="10439"/>
              </a:lnSpc>
              <a:spcBef>
                <a:spcPct val="0"/>
              </a:spcBef>
            </a:pPr>
            <a:r>
              <a:rPr lang="en-US" sz="8699" b="1" dirty="0">
                <a:solidFill>
                  <a:srgbClr val="025492"/>
                </a:solidFill>
                <a:latin typeface="Playpen Sans Bold"/>
                <a:ea typeface="Playpen Sans Bold"/>
                <a:cs typeface="Playpen Sans Bold"/>
                <a:sym typeface="Playpen Sans Bold"/>
              </a:rPr>
              <a:t>Times Table Activities</a:t>
            </a:r>
          </a:p>
        </p:txBody>
      </p:sp>
      <p:sp>
        <p:nvSpPr>
          <p:cNvPr id="4" name="TextBox 4"/>
          <p:cNvSpPr txBox="1"/>
          <p:nvPr/>
        </p:nvSpPr>
        <p:spPr>
          <a:xfrm>
            <a:off x="1505531" y="4948801"/>
            <a:ext cx="5597604" cy="723900"/>
          </a:xfrm>
          <a:prstGeom prst="rect">
            <a:avLst/>
          </a:prstGeom>
        </p:spPr>
        <p:txBody>
          <a:bodyPr lIns="0" tIns="0" rIns="0" bIns="0" rtlCol="0" anchor="t">
            <a:spAutoFit/>
          </a:bodyPr>
          <a:lstStyle/>
          <a:p>
            <a:pPr algn="ctr">
              <a:lnSpc>
                <a:spcPts val="5639"/>
              </a:lnSpc>
            </a:pPr>
            <a:r>
              <a:rPr lang="en-US" sz="4699" b="1">
                <a:solidFill>
                  <a:srgbClr val="025492"/>
                </a:solidFill>
                <a:latin typeface="Playpen Sans Bold"/>
                <a:ea typeface="Playpen Sans Bold"/>
                <a:cs typeface="Playpen Sans Bold"/>
                <a:sym typeface="Playpen Sans Bold"/>
              </a:rPr>
              <a:t>How close to 100?</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3" name="TextBox 3"/>
          <p:cNvSpPr txBox="1"/>
          <p:nvPr/>
        </p:nvSpPr>
        <p:spPr>
          <a:xfrm>
            <a:off x="2242095" y="342900"/>
            <a:ext cx="13803809" cy="1323975"/>
          </a:xfrm>
          <a:prstGeom prst="rect">
            <a:avLst/>
          </a:prstGeom>
        </p:spPr>
        <p:txBody>
          <a:bodyPr wrap="square" lIns="0" tIns="0" rIns="0" bIns="0" rtlCol="0" anchor="t">
            <a:spAutoFit/>
          </a:bodyPr>
          <a:lstStyle/>
          <a:p>
            <a:pPr algn="ctr">
              <a:lnSpc>
                <a:spcPts val="10439"/>
              </a:lnSpc>
              <a:spcBef>
                <a:spcPct val="0"/>
              </a:spcBef>
            </a:pPr>
            <a:r>
              <a:rPr lang="en-US" sz="8699" b="1" dirty="0">
                <a:solidFill>
                  <a:srgbClr val="025492"/>
                </a:solidFill>
                <a:latin typeface="Playpen Sans Bold"/>
                <a:ea typeface="Playpen Sans Bold"/>
                <a:cs typeface="Playpen Sans Bold"/>
                <a:sym typeface="Playpen Sans Bold"/>
              </a:rPr>
              <a:t>Times Table Activities</a:t>
            </a:r>
          </a:p>
        </p:txBody>
      </p:sp>
      <p:sp>
        <p:nvSpPr>
          <p:cNvPr id="4" name="TextBox 4"/>
          <p:cNvSpPr txBox="1"/>
          <p:nvPr/>
        </p:nvSpPr>
        <p:spPr>
          <a:xfrm>
            <a:off x="2986133" y="4948801"/>
            <a:ext cx="2636401" cy="723900"/>
          </a:xfrm>
          <a:prstGeom prst="rect">
            <a:avLst/>
          </a:prstGeom>
        </p:spPr>
        <p:txBody>
          <a:bodyPr lIns="0" tIns="0" rIns="0" bIns="0" rtlCol="0" anchor="t">
            <a:spAutoFit/>
          </a:bodyPr>
          <a:lstStyle/>
          <a:p>
            <a:pPr algn="ctr">
              <a:lnSpc>
                <a:spcPts val="5639"/>
              </a:lnSpc>
            </a:pPr>
            <a:r>
              <a:rPr lang="en-US" sz="4699" b="1">
                <a:solidFill>
                  <a:srgbClr val="025492"/>
                </a:solidFill>
                <a:latin typeface="Playpen Sans Bold"/>
                <a:ea typeface="Playpen Sans Bold"/>
                <a:cs typeface="Playpen Sans Bold"/>
                <a:sym typeface="Playpen Sans Bold"/>
              </a:rPr>
              <a:t>36 facts</a:t>
            </a:r>
          </a:p>
        </p:txBody>
      </p:sp>
      <p:pic>
        <p:nvPicPr>
          <p:cNvPr id="5" name="Picture 4">
            <a:extLst>
              <a:ext uri="{FF2B5EF4-FFF2-40B4-BE49-F238E27FC236}">
                <a16:creationId xmlns:a16="http://schemas.microsoft.com/office/drawing/2014/main" id="{F495426D-474B-4779-BAA6-42E7703F7525}"/>
              </a:ext>
            </a:extLst>
          </p:cNvPr>
          <p:cNvPicPr>
            <a:picLocks noChangeAspect="1"/>
          </p:cNvPicPr>
          <p:nvPr/>
        </p:nvPicPr>
        <p:blipFill>
          <a:blip r:embed="rId2"/>
          <a:stretch>
            <a:fillRect/>
          </a:stretch>
        </p:blipFill>
        <p:spPr>
          <a:xfrm>
            <a:off x="7162800" y="1735333"/>
            <a:ext cx="9296400" cy="8208767"/>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rot="-838573">
            <a:off x="6999427" y="2067086"/>
            <a:ext cx="3737473" cy="5361447"/>
          </a:xfrm>
          <a:custGeom>
            <a:avLst/>
            <a:gdLst/>
            <a:ahLst/>
            <a:cxnLst/>
            <a:rect l="l" t="t" r="r" b="b"/>
            <a:pathLst>
              <a:path w="3737473" h="5361447">
                <a:moveTo>
                  <a:pt x="0" y="0"/>
                </a:moveTo>
                <a:lnTo>
                  <a:pt x="3737473" y="0"/>
                </a:lnTo>
                <a:lnTo>
                  <a:pt x="3737473" y="5361447"/>
                </a:lnTo>
                <a:lnTo>
                  <a:pt x="0" y="5361447"/>
                </a:lnTo>
                <a:lnTo>
                  <a:pt x="0" y="0"/>
                </a:lnTo>
                <a:close/>
              </a:path>
            </a:pathLst>
          </a:custGeom>
          <a:blipFill>
            <a:blip r:embed="rId2"/>
            <a:stretch>
              <a:fillRect/>
            </a:stretch>
          </a:blipFill>
        </p:spPr>
      </p:sp>
      <p:sp>
        <p:nvSpPr>
          <p:cNvPr id="3" name="Freeform 3"/>
          <p:cNvSpPr/>
          <p:nvPr/>
        </p:nvSpPr>
        <p:spPr>
          <a:xfrm>
            <a:off x="9397859" y="3105301"/>
            <a:ext cx="4288348" cy="6156716"/>
          </a:xfrm>
          <a:custGeom>
            <a:avLst/>
            <a:gdLst/>
            <a:ahLst/>
            <a:cxnLst/>
            <a:rect l="l" t="t" r="r" b="b"/>
            <a:pathLst>
              <a:path w="4288348" h="6156716">
                <a:moveTo>
                  <a:pt x="0" y="0"/>
                </a:moveTo>
                <a:lnTo>
                  <a:pt x="4288348" y="0"/>
                </a:lnTo>
                <a:lnTo>
                  <a:pt x="4288348" y="6156716"/>
                </a:lnTo>
                <a:lnTo>
                  <a:pt x="0" y="6156716"/>
                </a:lnTo>
                <a:lnTo>
                  <a:pt x="0" y="0"/>
                </a:lnTo>
                <a:close/>
              </a:path>
            </a:pathLst>
          </a:custGeom>
          <a:blipFill>
            <a:blip r:embed="rId3"/>
            <a:stretch>
              <a:fillRect/>
            </a:stretch>
          </a:blipFill>
        </p:spPr>
      </p:sp>
      <p:sp>
        <p:nvSpPr>
          <p:cNvPr id="4" name="Freeform 4"/>
          <p:cNvSpPr/>
          <p:nvPr/>
        </p:nvSpPr>
        <p:spPr>
          <a:xfrm rot="733000">
            <a:off x="13392209" y="1902690"/>
            <a:ext cx="4293199" cy="6154773"/>
          </a:xfrm>
          <a:custGeom>
            <a:avLst/>
            <a:gdLst/>
            <a:ahLst/>
            <a:cxnLst/>
            <a:rect l="l" t="t" r="r" b="b"/>
            <a:pathLst>
              <a:path w="4293199" h="6154773">
                <a:moveTo>
                  <a:pt x="0" y="0"/>
                </a:moveTo>
                <a:lnTo>
                  <a:pt x="4293199" y="0"/>
                </a:lnTo>
                <a:lnTo>
                  <a:pt x="4293199" y="6154773"/>
                </a:lnTo>
                <a:lnTo>
                  <a:pt x="0" y="6154773"/>
                </a:lnTo>
                <a:lnTo>
                  <a:pt x="0" y="0"/>
                </a:lnTo>
                <a:close/>
              </a:path>
            </a:pathLst>
          </a:custGeom>
          <a:blipFill>
            <a:blip r:embed="rId4"/>
            <a:stretch>
              <a:fillRect/>
            </a:stretch>
          </a:blipFill>
        </p:spPr>
      </p:sp>
      <p:sp>
        <p:nvSpPr>
          <p:cNvPr id="5" name="TextBox 5"/>
          <p:cNvSpPr txBox="1"/>
          <p:nvPr/>
        </p:nvSpPr>
        <p:spPr>
          <a:xfrm>
            <a:off x="2470695" y="194164"/>
            <a:ext cx="13346609" cy="1323975"/>
          </a:xfrm>
          <a:prstGeom prst="rect">
            <a:avLst/>
          </a:prstGeom>
        </p:spPr>
        <p:txBody>
          <a:bodyPr wrap="square" lIns="0" tIns="0" rIns="0" bIns="0" rtlCol="0" anchor="t">
            <a:spAutoFit/>
          </a:bodyPr>
          <a:lstStyle/>
          <a:p>
            <a:pPr algn="ctr">
              <a:lnSpc>
                <a:spcPts val="10439"/>
              </a:lnSpc>
              <a:spcBef>
                <a:spcPct val="0"/>
              </a:spcBef>
            </a:pPr>
            <a:r>
              <a:rPr lang="en-US" sz="8699" b="1" dirty="0">
                <a:solidFill>
                  <a:srgbClr val="025492"/>
                </a:solidFill>
                <a:latin typeface="Playpen Sans Bold"/>
                <a:ea typeface="Playpen Sans Bold"/>
                <a:cs typeface="Playpen Sans Bold"/>
                <a:sym typeface="Playpen Sans Bold"/>
              </a:rPr>
              <a:t>Times Table Activities</a:t>
            </a:r>
          </a:p>
        </p:txBody>
      </p:sp>
      <p:sp>
        <p:nvSpPr>
          <p:cNvPr id="6" name="TextBox 6"/>
          <p:cNvSpPr txBox="1"/>
          <p:nvPr/>
        </p:nvSpPr>
        <p:spPr>
          <a:xfrm>
            <a:off x="1918426" y="3095776"/>
            <a:ext cx="4466609" cy="5010150"/>
          </a:xfrm>
          <a:prstGeom prst="rect">
            <a:avLst/>
          </a:prstGeom>
        </p:spPr>
        <p:txBody>
          <a:bodyPr lIns="0" tIns="0" rIns="0" bIns="0" rtlCol="0" anchor="t">
            <a:spAutoFit/>
          </a:bodyPr>
          <a:lstStyle/>
          <a:p>
            <a:pPr algn="ctr">
              <a:lnSpc>
                <a:spcPts val="5639"/>
              </a:lnSpc>
            </a:pPr>
            <a:r>
              <a:rPr lang="en-US" sz="4699" b="1">
                <a:solidFill>
                  <a:srgbClr val="025492"/>
                </a:solidFill>
                <a:latin typeface="Playpen Sans Bold"/>
                <a:ea typeface="Playpen Sans Bold"/>
                <a:cs typeface="Playpen Sans Bold"/>
                <a:sym typeface="Playpen Sans Bold"/>
              </a:rPr>
              <a:t>Greatest </a:t>
            </a:r>
          </a:p>
          <a:p>
            <a:pPr algn="ctr">
              <a:lnSpc>
                <a:spcPts val="5639"/>
              </a:lnSpc>
            </a:pPr>
            <a:r>
              <a:rPr lang="en-US" sz="4699" b="1">
                <a:solidFill>
                  <a:srgbClr val="025492"/>
                </a:solidFill>
                <a:latin typeface="Playpen Sans Bold"/>
                <a:ea typeface="Playpen Sans Bold"/>
                <a:cs typeface="Playpen Sans Bold"/>
                <a:sym typeface="Playpen Sans Bold"/>
              </a:rPr>
              <a:t>Total</a:t>
            </a:r>
          </a:p>
          <a:p>
            <a:pPr algn="ctr">
              <a:lnSpc>
                <a:spcPts val="5639"/>
              </a:lnSpc>
            </a:pPr>
            <a:endParaRPr lang="en-US" sz="4699" b="1">
              <a:solidFill>
                <a:srgbClr val="025492"/>
              </a:solidFill>
              <a:latin typeface="Playpen Sans Bold"/>
              <a:ea typeface="Playpen Sans Bold"/>
              <a:cs typeface="Playpen Sans Bold"/>
              <a:sym typeface="Playpen Sans Bold"/>
            </a:endParaRPr>
          </a:p>
          <a:p>
            <a:pPr algn="ctr">
              <a:lnSpc>
                <a:spcPts val="5639"/>
              </a:lnSpc>
            </a:pPr>
            <a:r>
              <a:rPr lang="en-US" sz="4699" b="1">
                <a:solidFill>
                  <a:srgbClr val="025492"/>
                </a:solidFill>
                <a:latin typeface="Playpen Sans Bold"/>
                <a:ea typeface="Playpen Sans Bold"/>
                <a:cs typeface="Playpen Sans Bold"/>
                <a:sym typeface="Playpen Sans Bold"/>
              </a:rPr>
              <a:t>Four in a Row</a:t>
            </a:r>
          </a:p>
          <a:p>
            <a:pPr algn="ctr">
              <a:lnSpc>
                <a:spcPts val="5639"/>
              </a:lnSpc>
            </a:pPr>
            <a:endParaRPr lang="en-US" sz="4699" b="1">
              <a:solidFill>
                <a:srgbClr val="025492"/>
              </a:solidFill>
              <a:latin typeface="Playpen Sans Bold"/>
              <a:ea typeface="Playpen Sans Bold"/>
              <a:cs typeface="Playpen Sans Bold"/>
              <a:sym typeface="Playpen Sans Bold"/>
            </a:endParaRPr>
          </a:p>
          <a:p>
            <a:pPr algn="ctr">
              <a:lnSpc>
                <a:spcPts val="5639"/>
              </a:lnSpc>
            </a:pPr>
            <a:r>
              <a:rPr lang="en-US" sz="4699" b="1">
                <a:solidFill>
                  <a:srgbClr val="025492"/>
                </a:solidFill>
                <a:latin typeface="Playpen Sans Bold"/>
                <a:ea typeface="Playpen Sans Bold"/>
                <a:cs typeface="Playpen Sans Bold"/>
                <a:sym typeface="Playpen Sans Bold"/>
              </a:rPr>
              <a:t>How Many Boxes?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8779693" y="1937027"/>
            <a:ext cx="7107471" cy="7728513"/>
          </a:xfrm>
          <a:custGeom>
            <a:avLst/>
            <a:gdLst/>
            <a:ahLst/>
            <a:cxnLst/>
            <a:rect l="l" t="t" r="r" b="b"/>
            <a:pathLst>
              <a:path w="7107471" h="7728513">
                <a:moveTo>
                  <a:pt x="0" y="0"/>
                </a:moveTo>
                <a:lnTo>
                  <a:pt x="7107472" y="0"/>
                </a:lnTo>
                <a:lnTo>
                  <a:pt x="7107472" y="7728512"/>
                </a:lnTo>
                <a:lnTo>
                  <a:pt x="0" y="7728512"/>
                </a:lnTo>
                <a:lnTo>
                  <a:pt x="0" y="0"/>
                </a:lnTo>
                <a:close/>
              </a:path>
            </a:pathLst>
          </a:custGeom>
          <a:blipFill>
            <a:blip r:embed="rId2"/>
            <a:stretch>
              <a:fillRect/>
            </a:stretch>
          </a:blipFill>
        </p:spPr>
      </p:sp>
      <p:sp>
        <p:nvSpPr>
          <p:cNvPr id="3" name="TextBox 3"/>
          <p:cNvSpPr txBox="1"/>
          <p:nvPr/>
        </p:nvSpPr>
        <p:spPr>
          <a:xfrm>
            <a:off x="2508795" y="342900"/>
            <a:ext cx="13270409" cy="1323975"/>
          </a:xfrm>
          <a:prstGeom prst="rect">
            <a:avLst/>
          </a:prstGeom>
        </p:spPr>
        <p:txBody>
          <a:bodyPr wrap="square" lIns="0" tIns="0" rIns="0" bIns="0" rtlCol="0" anchor="t">
            <a:spAutoFit/>
          </a:bodyPr>
          <a:lstStyle/>
          <a:p>
            <a:pPr algn="ctr">
              <a:lnSpc>
                <a:spcPts val="10439"/>
              </a:lnSpc>
              <a:spcBef>
                <a:spcPct val="0"/>
              </a:spcBef>
            </a:pPr>
            <a:r>
              <a:rPr lang="en-US" sz="8699" b="1" dirty="0">
                <a:solidFill>
                  <a:srgbClr val="025492"/>
                </a:solidFill>
                <a:latin typeface="Playpen Sans Bold"/>
                <a:ea typeface="Playpen Sans Bold"/>
                <a:cs typeface="Playpen Sans Bold"/>
                <a:sym typeface="Playpen Sans Bold"/>
              </a:rPr>
              <a:t>Times Table Activities</a:t>
            </a:r>
          </a:p>
        </p:txBody>
      </p:sp>
      <p:sp>
        <p:nvSpPr>
          <p:cNvPr id="4" name="TextBox 4"/>
          <p:cNvSpPr txBox="1"/>
          <p:nvPr/>
        </p:nvSpPr>
        <p:spPr>
          <a:xfrm>
            <a:off x="2364008" y="4599997"/>
            <a:ext cx="3575447" cy="1438275"/>
          </a:xfrm>
          <a:prstGeom prst="rect">
            <a:avLst/>
          </a:prstGeom>
        </p:spPr>
        <p:txBody>
          <a:bodyPr lIns="0" tIns="0" rIns="0" bIns="0" rtlCol="0" anchor="t">
            <a:spAutoFit/>
          </a:bodyPr>
          <a:lstStyle/>
          <a:p>
            <a:pPr algn="ctr">
              <a:lnSpc>
                <a:spcPts val="5639"/>
              </a:lnSpc>
            </a:pPr>
            <a:r>
              <a:rPr lang="en-US" sz="4699" b="1">
                <a:solidFill>
                  <a:srgbClr val="025492"/>
                </a:solidFill>
                <a:latin typeface="Playpen Sans Bold"/>
                <a:ea typeface="Playpen Sans Bold"/>
                <a:cs typeface="Playpen Sans Bold"/>
                <a:sym typeface="Playpen Sans Bold"/>
              </a:rPr>
              <a:t>Interactive </a:t>
            </a:r>
          </a:p>
          <a:p>
            <a:pPr algn="ctr">
              <a:lnSpc>
                <a:spcPts val="5639"/>
              </a:lnSpc>
            </a:pPr>
            <a:r>
              <a:rPr lang="en-US" sz="4699" b="1">
                <a:solidFill>
                  <a:srgbClr val="025492"/>
                </a:solidFill>
                <a:latin typeface="Playpen Sans Bold"/>
                <a:ea typeface="Playpen Sans Bold"/>
                <a:cs typeface="Playpen Sans Bold"/>
                <a:sym typeface="Playpen Sans Bold"/>
              </a:rPr>
              <a:t>Games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4FDFF"/>
        </a:solidFill>
        <a:effectLst/>
      </p:bgPr>
    </p:bg>
    <p:spTree>
      <p:nvGrpSpPr>
        <p:cNvPr id="1" name=""/>
        <p:cNvGrpSpPr/>
        <p:nvPr/>
      </p:nvGrpSpPr>
      <p:grpSpPr>
        <a:xfrm>
          <a:off x="0" y="0"/>
          <a:ext cx="0" cy="0"/>
          <a:chOff x="0" y="0"/>
          <a:chExt cx="0" cy="0"/>
        </a:xfrm>
      </p:grpSpPr>
      <p:sp>
        <p:nvSpPr>
          <p:cNvPr id="2" name="Freeform 2"/>
          <p:cNvSpPr/>
          <p:nvPr/>
        </p:nvSpPr>
        <p:spPr>
          <a:xfrm>
            <a:off x="5486400" y="879818"/>
            <a:ext cx="7315200" cy="2990088"/>
          </a:xfrm>
          <a:custGeom>
            <a:avLst/>
            <a:gdLst/>
            <a:ahLst/>
            <a:cxnLst/>
            <a:rect l="l" t="t" r="r" b="b"/>
            <a:pathLst>
              <a:path w="7315200" h="2990088">
                <a:moveTo>
                  <a:pt x="0" y="0"/>
                </a:moveTo>
                <a:lnTo>
                  <a:pt x="7315200" y="0"/>
                </a:lnTo>
                <a:lnTo>
                  <a:pt x="7315200" y="2990088"/>
                </a:lnTo>
                <a:lnTo>
                  <a:pt x="0" y="29900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1863926" y="2531357"/>
            <a:ext cx="14560149" cy="4295775"/>
          </a:xfrm>
          <a:prstGeom prst="rect">
            <a:avLst/>
          </a:prstGeom>
        </p:spPr>
        <p:txBody>
          <a:bodyPr lIns="0" tIns="0" rIns="0" bIns="0" rtlCol="0" anchor="t">
            <a:spAutoFit/>
          </a:bodyPr>
          <a:lstStyle/>
          <a:p>
            <a:pPr algn="ctr">
              <a:lnSpc>
                <a:spcPts val="5639"/>
              </a:lnSpc>
            </a:pPr>
            <a:endParaRPr dirty="0"/>
          </a:p>
          <a:p>
            <a:pPr algn="ctr">
              <a:lnSpc>
                <a:spcPts val="5639"/>
              </a:lnSpc>
            </a:pPr>
            <a:endParaRPr dirty="0"/>
          </a:p>
          <a:p>
            <a:pPr algn="ctr">
              <a:lnSpc>
                <a:spcPts val="5639"/>
              </a:lnSpc>
            </a:pPr>
            <a:endParaRPr dirty="0"/>
          </a:p>
          <a:p>
            <a:pPr algn="ctr">
              <a:lnSpc>
                <a:spcPts val="5639"/>
              </a:lnSpc>
              <a:spcBef>
                <a:spcPct val="0"/>
              </a:spcBef>
            </a:pPr>
            <a:r>
              <a:rPr lang="en-US" sz="4699" b="1" dirty="0">
                <a:solidFill>
                  <a:srgbClr val="025492"/>
                </a:solidFill>
                <a:latin typeface="Playpen Sans Bold"/>
                <a:ea typeface="Playpen Sans Bold"/>
                <a:cs typeface="Playpen Sans Bold"/>
                <a:sym typeface="Playpen Sans Bold"/>
              </a:rPr>
              <a:t>Please take the handouts to use at home and access any of the resources on the school website.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2083</Words>
  <Application>Microsoft Office PowerPoint</Application>
  <PresentationFormat>Custom</PresentationFormat>
  <Paragraphs>226</Paragraphs>
  <Slides>29</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Playpen Sans</vt:lpstr>
      <vt:lpstr>Playpen Sans Bold</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Year+4+Multiplication+Tables+Check.pptx</dc:title>
  <dc:creator>S Foster</dc:creator>
  <cp:lastModifiedBy>Foster, Mrs S (Whittington Primary and Nursery School)</cp:lastModifiedBy>
  <cp:revision>4</cp:revision>
  <dcterms:created xsi:type="dcterms:W3CDTF">2006-08-16T00:00:00Z</dcterms:created>
  <dcterms:modified xsi:type="dcterms:W3CDTF">2026-01-20T19:58:12Z</dcterms:modified>
  <dc:identifier>DAG-xOIRczg</dc:identifier>
</cp:coreProperties>
</file>